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528" r:id="rId3"/>
    <p:sldId id="529" r:id="rId4"/>
    <p:sldId id="483" r:id="rId5"/>
    <p:sldId id="543" r:id="rId6"/>
    <p:sldId id="472" r:id="rId7"/>
    <p:sldId id="406" r:id="rId8"/>
    <p:sldId id="535" r:id="rId9"/>
    <p:sldId id="536" r:id="rId10"/>
    <p:sldId id="511" r:id="rId11"/>
    <p:sldId id="512" r:id="rId12"/>
    <p:sldId id="537" r:id="rId13"/>
    <p:sldId id="538" r:id="rId14"/>
    <p:sldId id="539" r:id="rId15"/>
    <p:sldId id="392" r:id="rId16"/>
    <p:sldId id="395" r:id="rId17"/>
    <p:sldId id="451" r:id="rId18"/>
    <p:sldId id="378" r:id="rId19"/>
    <p:sldId id="452" r:id="rId20"/>
    <p:sldId id="544" r:id="rId21"/>
    <p:sldId id="346" r:id="rId22"/>
    <p:sldId id="416" r:id="rId23"/>
    <p:sldId id="545" r:id="rId24"/>
    <p:sldId id="418" r:id="rId25"/>
    <p:sldId id="419" r:id="rId26"/>
    <p:sldId id="526" r:id="rId27"/>
    <p:sldId id="522" r:id="rId28"/>
    <p:sldId id="412" r:id="rId29"/>
    <p:sldId id="421" r:id="rId30"/>
    <p:sldId id="422" r:id="rId31"/>
    <p:sldId id="424" r:id="rId32"/>
    <p:sldId id="540" r:id="rId33"/>
    <p:sldId id="427" r:id="rId34"/>
    <p:sldId id="549" r:id="rId35"/>
    <p:sldId id="396" r:id="rId36"/>
    <p:sldId id="431" r:id="rId37"/>
    <p:sldId id="432" r:id="rId38"/>
    <p:sldId id="433" r:id="rId39"/>
    <p:sldId id="541" r:id="rId40"/>
    <p:sldId id="505" r:id="rId41"/>
    <p:sldId id="506" r:id="rId42"/>
    <p:sldId id="527" r:id="rId43"/>
    <p:sldId id="542" r:id="rId44"/>
    <p:sldId id="507" r:id="rId45"/>
    <p:sldId id="548" r:id="rId46"/>
    <p:sldId id="550" r:id="rId47"/>
    <p:sldId id="547" r:id="rId4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Tomás Antequera Piña" initials="JTAP" lastIdx="1" clrIdx="0">
    <p:extLst>
      <p:ext uri="{19B8F6BF-5375-455C-9EA6-DF929625EA0E}">
        <p15:presenceInfo xmlns:p15="http://schemas.microsoft.com/office/powerpoint/2012/main" userId="S::Juan.Antequera@uclm.es::c43696b5-8288-466d-a18f-a705c974f6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53A"/>
    <a:srgbClr val="D80F49"/>
    <a:srgbClr val="CB0A41"/>
    <a:srgbClr val="D20031"/>
    <a:srgbClr val="4E415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09D65-CFBB-4787-B9EA-7DEED8B9261F}" v="237" dt="2022-06-02T07:26:0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Tomás Antequera Piña" userId="c43696b5-8288-466d-a18f-a705c974f62b" providerId="ADAL" clId="{1CB09D65-CFBB-4787-B9EA-7DEED8B9261F}"/>
    <pc:docChg chg="modSld">
      <pc:chgData name="Juan Tomás Antequera Piña" userId="c43696b5-8288-466d-a18f-a705c974f62b" providerId="ADAL" clId="{1CB09D65-CFBB-4787-B9EA-7DEED8B9261F}" dt="2022-06-02T07:26:02.454" v="237" actId="207"/>
      <pc:docMkLst>
        <pc:docMk/>
      </pc:docMkLst>
      <pc:sldChg chg="modSp mod">
        <pc:chgData name="Juan Tomás Antequera Piña" userId="c43696b5-8288-466d-a18f-a705c974f62b" providerId="ADAL" clId="{1CB09D65-CFBB-4787-B9EA-7DEED8B9261F}" dt="2022-06-02T07:18:53.352" v="80" actId="14100"/>
        <pc:sldMkLst>
          <pc:docMk/>
          <pc:sldMk cId="2580116878" sldId="406"/>
        </pc:sldMkLst>
        <pc:spChg chg="mod">
          <ac:chgData name="Juan Tomás Antequera Piña" userId="c43696b5-8288-466d-a18f-a705c974f62b" providerId="ADAL" clId="{1CB09D65-CFBB-4787-B9EA-7DEED8B9261F}" dt="2022-06-02T07:17:16.144" v="25" actId="20577"/>
          <ac:spMkLst>
            <pc:docMk/>
            <pc:sldMk cId="2580116878" sldId="406"/>
            <ac:spMk id="14" creationId="{00000000-0000-0000-0000-000000000000}"/>
          </ac:spMkLst>
        </pc:spChg>
        <pc:spChg chg="mod">
          <ac:chgData name="Juan Tomás Antequera Piña" userId="c43696b5-8288-466d-a18f-a705c974f62b" providerId="ADAL" clId="{1CB09D65-CFBB-4787-B9EA-7DEED8B9261F}" dt="2022-06-02T07:18:53.352" v="80" actId="14100"/>
          <ac:spMkLst>
            <pc:docMk/>
            <pc:sldMk cId="2580116878" sldId="406"/>
            <ac:spMk id="15" creationId="{00000000-0000-0000-0000-000000000000}"/>
          </ac:spMkLst>
        </pc:spChg>
      </pc:sldChg>
      <pc:sldChg chg="modSp modAnim">
        <pc:chgData name="Juan Tomás Antequera Piña" userId="c43696b5-8288-466d-a18f-a705c974f62b" providerId="ADAL" clId="{1CB09D65-CFBB-4787-B9EA-7DEED8B9261F}" dt="2022-06-02T07:23:26.992" v="111" actId="207"/>
        <pc:sldMkLst>
          <pc:docMk/>
          <pc:sldMk cId="3943220424" sldId="535"/>
        </pc:sldMkLst>
        <pc:spChg chg="mod">
          <ac:chgData name="Juan Tomás Antequera Piña" userId="c43696b5-8288-466d-a18f-a705c974f62b" providerId="ADAL" clId="{1CB09D65-CFBB-4787-B9EA-7DEED8B9261F}" dt="2022-06-02T07:23:02.421" v="106" actId="20577"/>
          <ac:spMkLst>
            <pc:docMk/>
            <pc:sldMk cId="3943220424" sldId="535"/>
            <ac:spMk id="14" creationId="{00000000-0000-0000-0000-000000000000}"/>
          </ac:spMkLst>
        </pc:spChg>
        <pc:spChg chg="mod">
          <ac:chgData name="Juan Tomás Antequera Piña" userId="c43696b5-8288-466d-a18f-a705c974f62b" providerId="ADAL" clId="{1CB09D65-CFBB-4787-B9EA-7DEED8B9261F}" dt="2022-06-02T07:23:26.992" v="111" actId="207"/>
          <ac:spMkLst>
            <pc:docMk/>
            <pc:sldMk cId="3943220424" sldId="535"/>
            <ac:spMk id="15" creationId="{00000000-0000-0000-0000-000000000000}"/>
          </ac:spMkLst>
        </pc:spChg>
      </pc:sldChg>
      <pc:sldChg chg="modSp">
        <pc:chgData name="Juan Tomás Antequera Piña" userId="c43696b5-8288-466d-a18f-a705c974f62b" providerId="ADAL" clId="{1CB09D65-CFBB-4787-B9EA-7DEED8B9261F}" dt="2022-06-02T07:24:16.742" v="140" actId="20577"/>
        <pc:sldMkLst>
          <pc:docMk/>
          <pc:sldMk cId="2504900020" sldId="539"/>
        </pc:sldMkLst>
        <pc:spChg chg="mod">
          <ac:chgData name="Juan Tomás Antequera Piña" userId="c43696b5-8288-466d-a18f-a705c974f62b" providerId="ADAL" clId="{1CB09D65-CFBB-4787-B9EA-7DEED8B9261F}" dt="2022-06-02T07:24:10.508" v="137" actId="20577"/>
          <ac:spMkLst>
            <pc:docMk/>
            <pc:sldMk cId="2504900020" sldId="539"/>
            <ac:spMk id="14" creationId="{00000000-0000-0000-0000-000000000000}"/>
          </ac:spMkLst>
        </pc:spChg>
        <pc:spChg chg="mod">
          <ac:chgData name="Juan Tomás Antequera Piña" userId="c43696b5-8288-466d-a18f-a705c974f62b" providerId="ADAL" clId="{1CB09D65-CFBB-4787-B9EA-7DEED8B9261F}" dt="2022-06-02T07:24:16.742" v="140" actId="20577"/>
          <ac:spMkLst>
            <pc:docMk/>
            <pc:sldMk cId="2504900020" sldId="539"/>
            <ac:spMk id="15" creationId="{00000000-0000-0000-0000-000000000000}"/>
          </ac:spMkLst>
        </pc:spChg>
      </pc:sldChg>
      <pc:sldChg chg="modSp">
        <pc:chgData name="Juan Tomás Antequera Piña" userId="c43696b5-8288-466d-a18f-a705c974f62b" providerId="ADAL" clId="{1CB09D65-CFBB-4787-B9EA-7DEED8B9261F}" dt="2022-06-02T07:24:50" v="176" actId="20577"/>
        <pc:sldMkLst>
          <pc:docMk/>
          <pc:sldMk cId="446070723" sldId="540"/>
        </pc:sldMkLst>
        <pc:spChg chg="mod">
          <ac:chgData name="Juan Tomás Antequera Piña" userId="c43696b5-8288-466d-a18f-a705c974f62b" providerId="ADAL" clId="{1CB09D65-CFBB-4787-B9EA-7DEED8B9261F}" dt="2022-06-02T07:24:44.758" v="173" actId="20577"/>
          <ac:spMkLst>
            <pc:docMk/>
            <pc:sldMk cId="446070723" sldId="540"/>
            <ac:spMk id="14" creationId="{00000000-0000-0000-0000-000000000000}"/>
          </ac:spMkLst>
        </pc:spChg>
        <pc:spChg chg="mod">
          <ac:chgData name="Juan Tomás Antequera Piña" userId="c43696b5-8288-466d-a18f-a705c974f62b" providerId="ADAL" clId="{1CB09D65-CFBB-4787-B9EA-7DEED8B9261F}" dt="2022-06-02T07:24:50" v="176" actId="20577"/>
          <ac:spMkLst>
            <pc:docMk/>
            <pc:sldMk cId="446070723" sldId="540"/>
            <ac:spMk id="15" creationId="{00000000-0000-0000-0000-000000000000}"/>
          </ac:spMkLst>
        </pc:spChg>
      </pc:sldChg>
      <pc:sldChg chg="modSp">
        <pc:chgData name="Juan Tomás Antequera Piña" userId="c43696b5-8288-466d-a18f-a705c974f62b" providerId="ADAL" clId="{1CB09D65-CFBB-4787-B9EA-7DEED8B9261F}" dt="2022-06-02T07:25:34.142" v="206" actId="207"/>
        <pc:sldMkLst>
          <pc:docMk/>
          <pc:sldMk cId="1145949046" sldId="541"/>
        </pc:sldMkLst>
        <pc:spChg chg="mod">
          <ac:chgData name="Juan Tomás Antequera Piña" userId="c43696b5-8288-466d-a18f-a705c974f62b" providerId="ADAL" clId="{1CB09D65-CFBB-4787-B9EA-7DEED8B9261F}" dt="2022-06-02T07:25:14.079" v="202" actId="20577"/>
          <ac:spMkLst>
            <pc:docMk/>
            <pc:sldMk cId="1145949046" sldId="541"/>
            <ac:spMk id="14" creationId="{00000000-0000-0000-0000-000000000000}"/>
          </ac:spMkLst>
        </pc:spChg>
        <pc:spChg chg="mod">
          <ac:chgData name="Juan Tomás Antequera Piña" userId="c43696b5-8288-466d-a18f-a705c974f62b" providerId="ADAL" clId="{1CB09D65-CFBB-4787-B9EA-7DEED8B9261F}" dt="2022-06-02T07:25:34.142" v="206" actId="207"/>
          <ac:spMkLst>
            <pc:docMk/>
            <pc:sldMk cId="1145949046" sldId="541"/>
            <ac:spMk id="15" creationId="{00000000-0000-0000-0000-000000000000}"/>
          </ac:spMkLst>
        </pc:spChg>
      </pc:sldChg>
      <pc:sldChg chg="modSp">
        <pc:chgData name="Juan Tomás Antequera Piña" userId="c43696b5-8288-466d-a18f-a705c974f62b" providerId="ADAL" clId="{1CB09D65-CFBB-4787-B9EA-7DEED8B9261F}" dt="2022-06-02T07:26:02.454" v="237" actId="207"/>
        <pc:sldMkLst>
          <pc:docMk/>
          <pc:sldMk cId="162261532" sldId="542"/>
        </pc:sldMkLst>
        <pc:spChg chg="mod">
          <ac:chgData name="Juan Tomás Antequera Piña" userId="c43696b5-8288-466d-a18f-a705c974f62b" providerId="ADAL" clId="{1CB09D65-CFBB-4787-B9EA-7DEED8B9261F}" dt="2022-06-02T07:25:49.843" v="233" actId="20577"/>
          <ac:spMkLst>
            <pc:docMk/>
            <pc:sldMk cId="162261532" sldId="542"/>
            <ac:spMk id="14" creationId="{00000000-0000-0000-0000-000000000000}"/>
          </ac:spMkLst>
        </pc:spChg>
        <pc:spChg chg="mod">
          <ac:chgData name="Juan Tomás Antequera Piña" userId="c43696b5-8288-466d-a18f-a705c974f62b" providerId="ADAL" clId="{1CB09D65-CFBB-4787-B9EA-7DEED8B9261F}" dt="2022-06-02T07:26:02.454" v="237" actId="207"/>
          <ac:spMkLst>
            <pc:docMk/>
            <pc:sldMk cId="162261532" sldId="542"/>
            <ac:spMk id="15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6T19:00:54.45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16EC7-A922-7B48-BA87-1FB14C0E65A1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726D26-F369-4840-A828-C5FA8F135219}">
      <dgm:prSet phldrT="[Texto]"/>
      <dgm:spPr>
        <a:solidFill>
          <a:srgbClr val="B30033"/>
        </a:solidFill>
      </dgm:spPr>
      <dgm:t>
        <a:bodyPr/>
        <a:lstStyle/>
        <a:p>
          <a:pPr algn="ctr"/>
          <a:r>
            <a:rPr lang="es-ES">
              <a:solidFill>
                <a:schemeClr val="bg1"/>
              </a:solidFill>
            </a:rPr>
            <a:t>0,6*NMB</a:t>
          </a:r>
        </a:p>
      </dgm:t>
    </dgm:pt>
    <dgm:pt modelId="{EF0AACE0-33C1-A64C-878C-4E7B8E063133}" type="parTrans" cxnId="{74481CDE-71A4-E14F-B804-EF047690C4E8}">
      <dgm:prSet/>
      <dgm:spPr/>
      <dgm:t>
        <a:bodyPr/>
        <a:lstStyle/>
        <a:p>
          <a:pPr algn="ctr"/>
          <a:endParaRPr lang="es-ES">
            <a:solidFill>
              <a:schemeClr val="bg1"/>
            </a:solidFill>
          </a:endParaRPr>
        </a:p>
      </dgm:t>
    </dgm:pt>
    <dgm:pt modelId="{CBC3C55D-EFF1-194B-B038-2C3B1D58A9E5}" type="sibTrans" cxnId="{74481CDE-71A4-E14F-B804-EF047690C4E8}">
      <dgm:prSet/>
      <dgm:spPr>
        <a:solidFill>
          <a:srgbClr val="B30033"/>
        </a:solidFill>
      </dgm:spPr>
      <dgm:t>
        <a:bodyPr/>
        <a:lstStyle/>
        <a:p>
          <a:pPr algn="ctr"/>
          <a:endParaRPr lang="es-ES">
            <a:solidFill>
              <a:schemeClr val="bg1"/>
            </a:solidFill>
          </a:endParaRPr>
        </a:p>
      </dgm:t>
    </dgm:pt>
    <dgm:pt modelId="{234F5F25-97E8-DF45-B1E8-C844D7025A3B}">
      <dgm:prSet phldrT="[Texto]"/>
      <dgm:spPr>
        <a:solidFill>
          <a:srgbClr val="B30033"/>
        </a:solidFill>
      </dgm:spPr>
      <dgm:t>
        <a:bodyPr/>
        <a:lstStyle/>
        <a:p>
          <a:pPr algn="ctr"/>
          <a:r>
            <a:rPr lang="es-ES">
              <a:solidFill>
                <a:schemeClr val="bg1"/>
              </a:solidFill>
            </a:rPr>
            <a:t>0,4*</a:t>
          </a:r>
          <a:r>
            <a:rPr lang="es-ES" err="1">
              <a:solidFill>
                <a:schemeClr val="bg1"/>
              </a:solidFill>
            </a:rPr>
            <a:t>EvAU</a:t>
          </a:r>
          <a:endParaRPr lang="es-ES">
            <a:solidFill>
              <a:schemeClr val="bg1"/>
            </a:solidFill>
          </a:endParaRPr>
        </a:p>
        <a:p>
          <a:pPr algn="ctr"/>
          <a:r>
            <a:rPr lang="es-ES">
              <a:solidFill>
                <a:schemeClr val="bg1"/>
              </a:solidFill>
            </a:rPr>
            <a:t>si es </a:t>
          </a:r>
          <a:r>
            <a:rPr lang="es-ES" u="sng">
              <a:solidFill>
                <a:schemeClr val="bg1"/>
              </a:solidFill>
            </a:rPr>
            <a:t>&gt;</a:t>
          </a:r>
          <a:r>
            <a:rPr lang="es-ES">
              <a:solidFill>
                <a:schemeClr val="bg1"/>
              </a:solidFill>
            </a:rPr>
            <a:t> 4</a:t>
          </a:r>
        </a:p>
      </dgm:t>
    </dgm:pt>
    <dgm:pt modelId="{ED1C2AED-34C6-3E4B-AFEA-B3FA5A6B6E78}" type="parTrans" cxnId="{C52E520A-D0E8-F84B-9375-68636AC07C25}">
      <dgm:prSet/>
      <dgm:spPr/>
      <dgm:t>
        <a:bodyPr/>
        <a:lstStyle/>
        <a:p>
          <a:pPr algn="ctr"/>
          <a:endParaRPr lang="es-ES">
            <a:solidFill>
              <a:schemeClr val="bg1"/>
            </a:solidFill>
          </a:endParaRPr>
        </a:p>
      </dgm:t>
    </dgm:pt>
    <dgm:pt modelId="{D5BA72AB-B023-7B4E-907E-A1E9F6A1935A}" type="sibTrans" cxnId="{C52E520A-D0E8-F84B-9375-68636AC07C25}">
      <dgm:prSet/>
      <dgm:spPr>
        <a:solidFill>
          <a:srgbClr val="B30033"/>
        </a:solidFill>
      </dgm:spPr>
      <dgm:t>
        <a:bodyPr/>
        <a:lstStyle/>
        <a:p>
          <a:pPr algn="ctr"/>
          <a:endParaRPr lang="es-ES">
            <a:solidFill>
              <a:schemeClr val="bg1"/>
            </a:solidFill>
          </a:endParaRPr>
        </a:p>
      </dgm:t>
    </dgm:pt>
    <dgm:pt modelId="{2DB78784-1FED-3140-9B03-714AC6A56C93}">
      <dgm:prSet phldrT="[Texto]"/>
      <dgm:spPr>
        <a:solidFill>
          <a:srgbClr val="B30033"/>
        </a:solidFill>
      </dgm:spPr>
      <dgm:t>
        <a:bodyPr/>
        <a:lstStyle/>
        <a:p>
          <a:pPr algn="ctr"/>
          <a:r>
            <a:rPr lang="es-ES">
              <a:solidFill>
                <a:schemeClr val="bg1"/>
              </a:solidFill>
            </a:rPr>
            <a:t>Nota de Acceso a la Universidad</a:t>
          </a:r>
        </a:p>
      </dgm:t>
    </dgm:pt>
    <dgm:pt modelId="{A475EB78-DB2E-8144-80A6-86BD9631DBB9}" type="parTrans" cxnId="{A0884A45-E588-2E4E-B5BC-8615F3284F03}">
      <dgm:prSet/>
      <dgm:spPr/>
      <dgm:t>
        <a:bodyPr/>
        <a:lstStyle/>
        <a:p>
          <a:pPr algn="ctr"/>
          <a:endParaRPr lang="es-ES">
            <a:solidFill>
              <a:schemeClr val="bg1"/>
            </a:solidFill>
          </a:endParaRPr>
        </a:p>
      </dgm:t>
    </dgm:pt>
    <dgm:pt modelId="{858EFDFD-4122-4C4D-B5B9-E8C256B32D79}" type="sibTrans" cxnId="{A0884A45-E588-2E4E-B5BC-8615F3284F03}">
      <dgm:prSet/>
      <dgm:spPr/>
      <dgm:t>
        <a:bodyPr/>
        <a:lstStyle/>
        <a:p>
          <a:pPr algn="ctr"/>
          <a:endParaRPr lang="es-ES">
            <a:solidFill>
              <a:schemeClr val="bg1"/>
            </a:solidFill>
          </a:endParaRPr>
        </a:p>
      </dgm:t>
    </dgm:pt>
    <dgm:pt modelId="{6FA30C0B-BFF5-EB4A-B57D-1BE53BEAF77C}" type="pres">
      <dgm:prSet presAssocID="{93416EC7-A922-7B48-BA87-1FB14C0E65A1}" presName="Name0" presStyleCnt="0">
        <dgm:presLayoutVars>
          <dgm:dir/>
          <dgm:resizeHandles val="exact"/>
        </dgm:presLayoutVars>
      </dgm:prSet>
      <dgm:spPr/>
    </dgm:pt>
    <dgm:pt modelId="{93D8113A-2436-184D-A149-B10280F29488}" type="pres">
      <dgm:prSet presAssocID="{93416EC7-A922-7B48-BA87-1FB14C0E65A1}" presName="vNodes" presStyleCnt="0"/>
      <dgm:spPr/>
    </dgm:pt>
    <dgm:pt modelId="{51675124-BE82-2D43-BBAA-2229AF6A7193}" type="pres">
      <dgm:prSet presAssocID="{98726D26-F369-4840-A828-C5FA8F135219}" presName="node" presStyleLbl="node1" presStyleIdx="0" presStyleCnt="3">
        <dgm:presLayoutVars>
          <dgm:bulletEnabled val="1"/>
        </dgm:presLayoutVars>
      </dgm:prSet>
      <dgm:spPr/>
    </dgm:pt>
    <dgm:pt modelId="{57B0E0AF-DAC9-1B47-8544-7D3EEAE01484}" type="pres">
      <dgm:prSet presAssocID="{CBC3C55D-EFF1-194B-B038-2C3B1D58A9E5}" presName="spacerT" presStyleCnt="0"/>
      <dgm:spPr/>
    </dgm:pt>
    <dgm:pt modelId="{4547A906-CE8D-B745-8106-24D8E42CD411}" type="pres">
      <dgm:prSet presAssocID="{CBC3C55D-EFF1-194B-B038-2C3B1D58A9E5}" presName="sibTrans" presStyleLbl="sibTrans2D1" presStyleIdx="0" presStyleCnt="2"/>
      <dgm:spPr/>
    </dgm:pt>
    <dgm:pt modelId="{8052DD26-624C-7B48-A620-9D0E9BBC44DD}" type="pres">
      <dgm:prSet presAssocID="{CBC3C55D-EFF1-194B-B038-2C3B1D58A9E5}" presName="spacerB" presStyleCnt="0"/>
      <dgm:spPr/>
    </dgm:pt>
    <dgm:pt modelId="{78C5F3CC-FF73-D449-B57D-5CADB70AB645}" type="pres">
      <dgm:prSet presAssocID="{234F5F25-97E8-DF45-B1E8-C844D7025A3B}" presName="node" presStyleLbl="node1" presStyleIdx="1" presStyleCnt="3">
        <dgm:presLayoutVars>
          <dgm:bulletEnabled val="1"/>
        </dgm:presLayoutVars>
      </dgm:prSet>
      <dgm:spPr/>
    </dgm:pt>
    <dgm:pt modelId="{E54916E0-FE42-9A4E-8B6F-7B6A7AF03619}" type="pres">
      <dgm:prSet presAssocID="{93416EC7-A922-7B48-BA87-1FB14C0E65A1}" presName="sibTransLast" presStyleLbl="sibTrans2D1" presStyleIdx="1" presStyleCnt="2"/>
      <dgm:spPr/>
    </dgm:pt>
    <dgm:pt modelId="{6B497900-6220-FB4E-A1F3-1EE08974DC99}" type="pres">
      <dgm:prSet presAssocID="{93416EC7-A922-7B48-BA87-1FB14C0E65A1}" presName="connectorText" presStyleLbl="sibTrans2D1" presStyleIdx="1" presStyleCnt="2"/>
      <dgm:spPr/>
    </dgm:pt>
    <dgm:pt modelId="{734259E1-C604-BC48-888D-96D612239727}" type="pres">
      <dgm:prSet presAssocID="{93416EC7-A922-7B48-BA87-1FB14C0E65A1}" presName="lastNode" presStyleLbl="node1" presStyleIdx="2" presStyleCnt="3" custLinFactNeighborX="-19348" custLinFactNeighborY="275">
        <dgm:presLayoutVars>
          <dgm:bulletEnabled val="1"/>
        </dgm:presLayoutVars>
      </dgm:prSet>
      <dgm:spPr/>
    </dgm:pt>
  </dgm:ptLst>
  <dgm:cxnLst>
    <dgm:cxn modelId="{C31B1D06-5CF0-40DB-971C-9B8D7AB7B6F0}" type="presOf" srcId="{D5BA72AB-B023-7B4E-907E-A1E9F6A1935A}" destId="{E54916E0-FE42-9A4E-8B6F-7B6A7AF03619}" srcOrd="0" destOrd="0" presId="urn:microsoft.com/office/officeart/2005/8/layout/equation2"/>
    <dgm:cxn modelId="{C52E520A-D0E8-F84B-9375-68636AC07C25}" srcId="{93416EC7-A922-7B48-BA87-1FB14C0E65A1}" destId="{234F5F25-97E8-DF45-B1E8-C844D7025A3B}" srcOrd="1" destOrd="0" parTransId="{ED1C2AED-34C6-3E4B-AFEA-B3FA5A6B6E78}" sibTransId="{D5BA72AB-B023-7B4E-907E-A1E9F6A1935A}"/>
    <dgm:cxn modelId="{97705910-8600-4258-A7D2-6A3AAA650AA8}" type="presOf" srcId="{93416EC7-A922-7B48-BA87-1FB14C0E65A1}" destId="{6FA30C0B-BFF5-EB4A-B57D-1BE53BEAF77C}" srcOrd="0" destOrd="0" presId="urn:microsoft.com/office/officeart/2005/8/layout/equation2"/>
    <dgm:cxn modelId="{B486D034-6937-4D56-902D-D9C9EECD2D2D}" type="presOf" srcId="{98726D26-F369-4840-A828-C5FA8F135219}" destId="{51675124-BE82-2D43-BBAA-2229AF6A7193}" srcOrd="0" destOrd="0" presId="urn:microsoft.com/office/officeart/2005/8/layout/equation2"/>
    <dgm:cxn modelId="{A0884A45-E588-2E4E-B5BC-8615F3284F03}" srcId="{93416EC7-A922-7B48-BA87-1FB14C0E65A1}" destId="{2DB78784-1FED-3140-9B03-714AC6A56C93}" srcOrd="2" destOrd="0" parTransId="{A475EB78-DB2E-8144-80A6-86BD9631DBB9}" sibTransId="{858EFDFD-4122-4C4D-B5B9-E8C256B32D79}"/>
    <dgm:cxn modelId="{4556D178-E1E2-4C42-B972-4EE5A8569113}" type="presOf" srcId="{2DB78784-1FED-3140-9B03-714AC6A56C93}" destId="{734259E1-C604-BC48-888D-96D612239727}" srcOrd="0" destOrd="0" presId="urn:microsoft.com/office/officeart/2005/8/layout/equation2"/>
    <dgm:cxn modelId="{1CBF2B9C-5222-4E0D-BA6A-A032A99CE9A5}" type="presOf" srcId="{234F5F25-97E8-DF45-B1E8-C844D7025A3B}" destId="{78C5F3CC-FF73-D449-B57D-5CADB70AB645}" srcOrd="0" destOrd="0" presId="urn:microsoft.com/office/officeart/2005/8/layout/equation2"/>
    <dgm:cxn modelId="{8441B09C-B3D0-4DCB-BA44-5D551142F96E}" type="presOf" srcId="{D5BA72AB-B023-7B4E-907E-A1E9F6A1935A}" destId="{6B497900-6220-FB4E-A1F3-1EE08974DC99}" srcOrd="1" destOrd="0" presId="urn:microsoft.com/office/officeart/2005/8/layout/equation2"/>
    <dgm:cxn modelId="{55F391D3-CADC-48CF-B862-9E4D53769ACD}" type="presOf" srcId="{CBC3C55D-EFF1-194B-B038-2C3B1D58A9E5}" destId="{4547A906-CE8D-B745-8106-24D8E42CD411}" srcOrd="0" destOrd="0" presId="urn:microsoft.com/office/officeart/2005/8/layout/equation2"/>
    <dgm:cxn modelId="{74481CDE-71A4-E14F-B804-EF047690C4E8}" srcId="{93416EC7-A922-7B48-BA87-1FB14C0E65A1}" destId="{98726D26-F369-4840-A828-C5FA8F135219}" srcOrd="0" destOrd="0" parTransId="{EF0AACE0-33C1-A64C-878C-4E7B8E063133}" sibTransId="{CBC3C55D-EFF1-194B-B038-2C3B1D58A9E5}"/>
    <dgm:cxn modelId="{768687CF-B812-4C81-ABA1-0B0F35F588F8}" type="presParOf" srcId="{6FA30C0B-BFF5-EB4A-B57D-1BE53BEAF77C}" destId="{93D8113A-2436-184D-A149-B10280F29488}" srcOrd="0" destOrd="0" presId="urn:microsoft.com/office/officeart/2005/8/layout/equation2"/>
    <dgm:cxn modelId="{8390B89B-FBA5-485D-ACA5-81BCA1581A9B}" type="presParOf" srcId="{93D8113A-2436-184D-A149-B10280F29488}" destId="{51675124-BE82-2D43-BBAA-2229AF6A7193}" srcOrd="0" destOrd="0" presId="urn:microsoft.com/office/officeart/2005/8/layout/equation2"/>
    <dgm:cxn modelId="{5831AAA5-F4D7-4C22-BC1F-73F69D73A049}" type="presParOf" srcId="{93D8113A-2436-184D-A149-B10280F29488}" destId="{57B0E0AF-DAC9-1B47-8544-7D3EEAE01484}" srcOrd="1" destOrd="0" presId="urn:microsoft.com/office/officeart/2005/8/layout/equation2"/>
    <dgm:cxn modelId="{D5306542-8FDE-4B8C-A9A0-9B103E4000A8}" type="presParOf" srcId="{93D8113A-2436-184D-A149-B10280F29488}" destId="{4547A906-CE8D-B745-8106-24D8E42CD411}" srcOrd="2" destOrd="0" presId="urn:microsoft.com/office/officeart/2005/8/layout/equation2"/>
    <dgm:cxn modelId="{9EAA1BC4-6A50-48B0-B0ED-2B0371A1D7A4}" type="presParOf" srcId="{93D8113A-2436-184D-A149-B10280F29488}" destId="{8052DD26-624C-7B48-A620-9D0E9BBC44DD}" srcOrd="3" destOrd="0" presId="urn:microsoft.com/office/officeart/2005/8/layout/equation2"/>
    <dgm:cxn modelId="{9F500935-3340-4C53-857A-C9A366EA1A3E}" type="presParOf" srcId="{93D8113A-2436-184D-A149-B10280F29488}" destId="{78C5F3CC-FF73-D449-B57D-5CADB70AB645}" srcOrd="4" destOrd="0" presId="urn:microsoft.com/office/officeart/2005/8/layout/equation2"/>
    <dgm:cxn modelId="{6D905754-BE22-45E4-8C6D-58FD2105FDEC}" type="presParOf" srcId="{6FA30C0B-BFF5-EB4A-B57D-1BE53BEAF77C}" destId="{E54916E0-FE42-9A4E-8B6F-7B6A7AF03619}" srcOrd="1" destOrd="0" presId="urn:microsoft.com/office/officeart/2005/8/layout/equation2"/>
    <dgm:cxn modelId="{77CE6376-4464-4DD2-925E-818F6FF2D464}" type="presParOf" srcId="{E54916E0-FE42-9A4E-8B6F-7B6A7AF03619}" destId="{6B497900-6220-FB4E-A1F3-1EE08974DC99}" srcOrd="0" destOrd="0" presId="urn:microsoft.com/office/officeart/2005/8/layout/equation2"/>
    <dgm:cxn modelId="{FA8D7B0C-4759-4888-A38F-743818324122}" type="presParOf" srcId="{6FA30C0B-BFF5-EB4A-B57D-1BE53BEAF77C}" destId="{734259E1-C604-BC48-888D-96D61223972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18659-BDA4-7D48-834D-F515A6402559}" type="doc">
      <dgm:prSet loTypeId="urn:microsoft.com/office/officeart/2009/3/layout/HorizontalOrganizationChar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0795EEE-9B0C-6E43-8D79-2F16473C140E}">
      <dgm:prSet phldrT="[Texto]"/>
      <dgm:spPr/>
      <dgm:t>
        <a:bodyPr/>
        <a:lstStyle/>
        <a:p>
          <a:r>
            <a:rPr lang="es-ES"/>
            <a:t>Nota de Acceso Hasta 10 puntos</a:t>
          </a:r>
        </a:p>
      </dgm:t>
    </dgm:pt>
    <dgm:pt modelId="{F61ABCDF-7AC9-F544-9DD8-E1D942DCDEC4}" type="parTrans" cxnId="{F0E58405-FB48-9747-9330-4E9623E29A7D}">
      <dgm:prSet/>
      <dgm:spPr/>
      <dgm:t>
        <a:bodyPr/>
        <a:lstStyle/>
        <a:p>
          <a:endParaRPr lang="es-ES"/>
        </a:p>
      </dgm:t>
    </dgm:pt>
    <dgm:pt modelId="{81BCA6F9-1020-D043-99AF-18A0C7443BC3}" type="sibTrans" cxnId="{F0E58405-FB48-9747-9330-4E9623E29A7D}">
      <dgm:prSet/>
      <dgm:spPr/>
      <dgm:t>
        <a:bodyPr/>
        <a:lstStyle/>
        <a:p>
          <a:endParaRPr lang="es-ES"/>
        </a:p>
      </dgm:t>
    </dgm:pt>
    <dgm:pt modelId="{75A32A07-371C-BB4C-9C8B-828E265AE14D}">
      <dgm:prSet phldrT="[Texto]"/>
      <dgm:spPr/>
      <dgm:t>
        <a:bodyPr/>
        <a:lstStyle/>
        <a:p>
          <a:r>
            <a:rPr lang="es-ES"/>
            <a:t>+ hasta 4 puntos con ponderaciones</a:t>
          </a:r>
        </a:p>
      </dgm:t>
    </dgm:pt>
    <dgm:pt modelId="{72B6787A-6E31-DC44-873D-3F521DAC6D2B}" type="parTrans" cxnId="{438F59AE-71B2-9349-AB86-1A20E50D8DE8}">
      <dgm:prSet/>
      <dgm:spPr/>
      <dgm:t>
        <a:bodyPr/>
        <a:lstStyle/>
        <a:p>
          <a:endParaRPr lang="es-ES"/>
        </a:p>
      </dgm:t>
    </dgm:pt>
    <dgm:pt modelId="{DEB7CB31-AD6E-7F45-AA54-BDDD2A968E2B}" type="sibTrans" cxnId="{438F59AE-71B2-9349-AB86-1A20E50D8DE8}">
      <dgm:prSet/>
      <dgm:spPr/>
      <dgm:t>
        <a:bodyPr/>
        <a:lstStyle/>
        <a:p>
          <a:endParaRPr lang="es-ES"/>
        </a:p>
      </dgm:t>
    </dgm:pt>
    <dgm:pt modelId="{7204D4F3-CFC2-DD46-B71D-76C94C023B00}">
      <dgm:prSet phldrT="[Texto]"/>
      <dgm:spPr/>
      <dgm:t>
        <a:bodyPr/>
        <a:lstStyle/>
        <a:p>
          <a:r>
            <a:rPr lang="es-ES"/>
            <a:t> Nota de admisión</a:t>
          </a:r>
        </a:p>
        <a:p>
          <a:r>
            <a:rPr lang="es-ES"/>
            <a:t>Máximo 14 puntos</a:t>
          </a:r>
        </a:p>
      </dgm:t>
    </dgm:pt>
    <dgm:pt modelId="{78D8312D-1546-D747-900E-FD2F7A85F12C}" type="parTrans" cxnId="{66D930F2-CFD3-9B41-BBED-F41964167266}">
      <dgm:prSet/>
      <dgm:spPr/>
      <dgm:t>
        <a:bodyPr/>
        <a:lstStyle/>
        <a:p>
          <a:endParaRPr lang="es-ES"/>
        </a:p>
      </dgm:t>
    </dgm:pt>
    <dgm:pt modelId="{69EAD584-ACBE-C04A-A2FA-D91B0EA8F9A3}" type="sibTrans" cxnId="{66D930F2-CFD3-9B41-BBED-F41964167266}">
      <dgm:prSet/>
      <dgm:spPr/>
      <dgm:t>
        <a:bodyPr/>
        <a:lstStyle/>
        <a:p>
          <a:endParaRPr lang="es-ES"/>
        </a:p>
      </dgm:t>
    </dgm:pt>
    <dgm:pt modelId="{AEBEDDC2-2E70-A54E-9691-EA9F641A5F0E}" type="pres">
      <dgm:prSet presAssocID="{63618659-BDA4-7D48-834D-F515A64025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76B26A-FF6D-C848-A242-AD7952B4B4C4}" type="pres">
      <dgm:prSet presAssocID="{40795EEE-9B0C-6E43-8D79-2F16473C140E}" presName="hierRoot1" presStyleCnt="0">
        <dgm:presLayoutVars>
          <dgm:hierBranch val="init"/>
        </dgm:presLayoutVars>
      </dgm:prSet>
      <dgm:spPr/>
    </dgm:pt>
    <dgm:pt modelId="{D17885C4-D1BB-8F43-859B-572900812959}" type="pres">
      <dgm:prSet presAssocID="{40795EEE-9B0C-6E43-8D79-2F16473C140E}" presName="rootComposite1" presStyleCnt="0"/>
      <dgm:spPr/>
    </dgm:pt>
    <dgm:pt modelId="{79D6D515-2EBD-5846-9466-80ADCD3139A0}" type="pres">
      <dgm:prSet presAssocID="{40795EEE-9B0C-6E43-8D79-2F16473C140E}" presName="rootText1" presStyleLbl="node0" presStyleIdx="0" presStyleCnt="1">
        <dgm:presLayoutVars>
          <dgm:chPref val="3"/>
        </dgm:presLayoutVars>
      </dgm:prSet>
      <dgm:spPr/>
    </dgm:pt>
    <dgm:pt modelId="{762257F3-62DF-E742-BC6F-17661D12AC00}" type="pres">
      <dgm:prSet presAssocID="{40795EEE-9B0C-6E43-8D79-2F16473C140E}" presName="rootConnector1" presStyleLbl="node1" presStyleIdx="0" presStyleCnt="0"/>
      <dgm:spPr/>
    </dgm:pt>
    <dgm:pt modelId="{F41CEB3C-28A2-144D-BB8B-8ED7AF6174BA}" type="pres">
      <dgm:prSet presAssocID="{40795EEE-9B0C-6E43-8D79-2F16473C140E}" presName="hierChild2" presStyleCnt="0"/>
      <dgm:spPr/>
    </dgm:pt>
    <dgm:pt modelId="{0346920B-9C3A-C943-8D0C-C9E417FBB1F7}" type="pres">
      <dgm:prSet presAssocID="{72B6787A-6E31-DC44-873D-3F521DAC6D2B}" presName="Name64" presStyleLbl="parChTrans1D2" presStyleIdx="0" presStyleCnt="1"/>
      <dgm:spPr/>
    </dgm:pt>
    <dgm:pt modelId="{D32637A7-0286-8C46-9845-15F6AACDC47A}" type="pres">
      <dgm:prSet presAssocID="{75A32A07-371C-BB4C-9C8B-828E265AE14D}" presName="hierRoot2" presStyleCnt="0">
        <dgm:presLayoutVars>
          <dgm:hierBranch val="init"/>
        </dgm:presLayoutVars>
      </dgm:prSet>
      <dgm:spPr/>
    </dgm:pt>
    <dgm:pt modelId="{BEEDE7CD-DB84-3545-BD7D-9931ABC2890A}" type="pres">
      <dgm:prSet presAssocID="{75A32A07-371C-BB4C-9C8B-828E265AE14D}" presName="rootComposite" presStyleCnt="0"/>
      <dgm:spPr/>
    </dgm:pt>
    <dgm:pt modelId="{380E0B00-873B-7E49-823E-C9D03B1DB08D}" type="pres">
      <dgm:prSet presAssocID="{75A32A07-371C-BB4C-9C8B-828E265AE14D}" presName="rootText" presStyleLbl="node2" presStyleIdx="0" presStyleCnt="1">
        <dgm:presLayoutVars>
          <dgm:chPref val="3"/>
        </dgm:presLayoutVars>
      </dgm:prSet>
      <dgm:spPr/>
    </dgm:pt>
    <dgm:pt modelId="{A0DB8C58-9619-7E48-BEC9-9211F6E83601}" type="pres">
      <dgm:prSet presAssocID="{75A32A07-371C-BB4C-9C8B-828E265AE14D}" presName="rootConnector" presStyleLbl="node2" presStyleIdx="0" presStyleCnt="1"/>
      <dgm:spPr/>
    </dgm:pt>
    <dgm:pt modelId="{87536BAD-9397-B648-99A1-32D853BE99F0}" type="pres">
      <dgm:prSet presAssocID="{75A32A07-371C-BB4C-9C8B-828E265AE14D}" presName="hierChild4" presStyleCnt="0"/>
      <dgm:spPr/>
    </dgm:pt>
    <dgm:pt modelId="{685AF142-381F-A944-84D2-4BD6E775FE1B}" type="pres">
      <dgm:prSet presAssocID="{78D8312D-1546-D747-900E-FD2F7A85F12C}" presName="Name64" presStyleLbl="parChTrans1D3" presStyleIdx="0" presStyleCnt="1"/>
      <dgm:spPr/>
    </dgm:pt>
    <dgm:pt modelId="{9B3257D4-6893-8D49-88E7-BEDCCBFE5DB3}" type="pres">
      <dgm:prSet presAssocID="{7204D4F3-CFC2-DD46-B71D-76C94C023B00}" presName="hierRoot2" presStyleCnt="0">
        <dgm:presLayoutVars>
          <dgm:hierBranch val="init"/>
        </dgm:presLayoutVars>
      </dgm:prSet>
      <dgm:spPr/>
    </dgm:pt>
    <dgm:pt modelId="{5B3CA205-B03D-A04D-A20A-AE1EC3F25973}" type="pres">
      <dgm:prSet presAssocID="{7204D4F3-CFC2-DD46-B71D-76C94C023B00}" presName="rootComposite" presStyleCnt="0"/>
      <dgm:spPr/>
    </dgm:pt>
    <dgm:pt modelId="{1738182A-0E58-3B45-94B4-8269A4B75730}" type="pres">
      <dgm:prSet presAssocID="{7204D4F3-CFC2-DD46-B71D-76C94C023B00}" presName="rootText" presStyleLbl="node3" presStyleIdx="0" presStyleCnt="1">
        <dgm:presLayoutVars>
          <dgm:chPref val="3"/>
        </dgm:presLayoutVars>
      </dgm:prSet>
      <dgm:spPr/>
    </dgm:pt>
    <dgm:pt modelId="{BE5B0A72-5ED2-EC47-8103-FCF031E8F9ED}" type="pres">
      <dgm:prSet presAssocID="{7204D4F3-CFC2-DD46-B71D-76C94C023B00}" presName="rootConnector" presStyleLbl="node3" presStyleIdx="0" presStyleCnt="1"/>
      <dgm:spPr/>
    </dgm:pt>
    <dgm:pt modelId="{722740A5-EF47-6144-9449-118EE76F683E}" type="pres">
      <dgm:prSet presAssocID="{7204D4F3-CFC2-DD46-B71D-76C94C023B00}" presName="hierChild4" presStyleCnt="0"/>
      <dgm:spPr/>
    </dgm:pt>
    <dgm:pt modelId="{4F709140-40FB-BB4A-A30F-E9D40A49339D}" type="pres">
      <dgm:prSet presAssocID="{7204D4F3-CFC2-DD46-B71D-76C94C023B00}" presName="hierChild5" presStyleCnt="0"/>
      <dgm:spPr/>
    </dgm:pt>
    <dgm:pt modelId="{5151AD00-8AB6-DB42-B0C5-1B751E827218}" type="pres">
      <dgm:prSet presAssocID="{75A32A07-371C-BB4C-9C8B-828E265AE14D}" presName="hierChild5" presStyleCnt="0"/>
      <dgm:spPr/>
    </dgm:pt>
    <dgm:pt modelId="{D43043F7-0815-FD4F-A919-980A9C08AA94}" type="pres">
      <dgm:prSet presAssocID="{40795EEE-9B0C-6E43-8D79-2F16473C140E}" presName="hierChild3" presStyleCnt="0"/>
      <dgm:spPr/>
    </dgm:pt>
  </dgm:ptLst>
  <dgm:cxnLst>
    <dgm:cxn modelId="{3C013900-E6E5-436E-A752-19A7771511D5}" type="presOf" srcId="{78D8312D-1546-D747-900E-FD2F7A85F12C}" destId="{685AF142-381F-A944-84D2-4BD6E775FE1B}" srcOrd="0" destOrd="0" presId="urn:microsoft.com/office/officeart/2009/3/layout/HorizontalOrganizationChart"/>
    <dgm:cxn modelId="{F0E58405-FB48-9747-9330-4E9623E29A7D}" srcId="{63618659-BDA4-7D48-834D-F515A6402559}" destId="{40795EEE-9B0C-6E43-8D79-2F16473C140E}" srcOrd="0" destOrd="0" parTransId="{F61ABCDF-7AC9-F544-9DD8-E1D942DCDEC4}" sibTransId="{81BCA6F9-1020-D043-99AF-18A0C7443BC3}"/>
    <dgm:cxn modelId="{4D9B140C-84FF-46A0-8424-7B69E1A10226}" type="presOf" srcId="{75A32A07-371C-BB4C-9C8B-828E265AE14D}" destId="{A0DB8C58-9619-7E48-BEC9-9211F6E83601}" srcOrd="1" destOrd="0" presId="urn:microsoft.com/office/officeart/2009/3/layout/HorizontalOrganizationChart"/>
    <dgm:cxn modelId="{EB71BB10-F8ED-408B-866F-DDDD5C94272A}" type="presOf" srcId="{72B6787A-6E31-DC44-873D-3F521DAC6D2B}" destId="{0346920B-9C3A-C943-8D0C-C9E417FBB1F7}" srcOrd="0" destOrd="0" presId="urn:microsoft.com/office/officeart/2009/3/layout/HorizontalOrganizationChart"/>
    <dgm:cxn modelId="{DC427127-DDC8-473C-A0AD-F5C9FF7D4345}" type="presOf" srcId="{7204D4F3-CFC2-DD46-B71D-76C94C023B00}" destId="{1738182A-0E58-3B45-94B4-8269A4B75730}" srcOrd="0" destOrd="0" presId="urn:microsoft.com/office/officeart/2009/3/layout/HorizontalOrganizationChart"/>
    <dgm:cxn modelId="{4019B16F-DAC5-41BD-91A9-557C02C98EAF}" type="presOf" srcId="{7204D4F3-CFC2-DD46-B71D-76C94C023B00}" destId="{BE5B0A72-5ED2-EC47-8103-FCF031E8F9ED}" srcOrd="1" destOrd="0" presId="urn:microsoft.com/office/officeart/2009/3/layout/HorizontalOrganizationChart"/>
    <dgm:cxn modelId="{78775150-9CC5-4E9D-9B1C-15E4B5BCAFA2}" type="presOf" srcId="{63618659-BDA4-7D48-834D-F515A6402559}" destId="{AEBEDDC2-2E70-A54E-9691-EA9F641A5F0E}" srcOrd="0" destOrd="0" presId="urn:microsoft.com/office/officeart/2009/3/layout/HorizontalOrganizationChart"/>
    <dgm:cxn modelId="{4548D472-3C8F-44E0-82AB-7F5BD08CB9D2}" type="presOf" srcId="{40795EEE-9B0C-6E43-8D79-2F16473C140E}" destId="{762257F3-62DF-E742-BC6F-17661D12AC00}" srcOrd="1" destOrd="0" presId="urn:microsoft.com/office/officeart/2009/3/layout/HorizontalOrganizationChart"/>
    <dgm:cxn modelId="{61418092-BFCB-47FC-9FE2-0D1FA8986213}" type="presOf" srcId="{40795EEE-9B0C-6E43-8D79-2F16473C140E}" destId="{79D6D515-2EBD-5846-9466-80ADCD3139A0}" srcOrd="0" destOrd="0" presId="urn:microsoft.com/office/officeart/2009/3/layout/HorizontalOrganizationChart"/>
    <dgm:cxn modelId="{F7504C95-76F8-4EFA-99A0-C5EAE82E02F4}" type="presOf" srcId="{75A32A07-371C-BB4C-9C8B-828E265AE14D}" destId="{380E0B00-873B-7E49-823E-C9D03B1DB08D}" srcOrd="0" destOrd="0" presId="urn:microsoft.com/office/officeart/2009/3/layout/HorizontalOrganizationChart"/>
    <dgm:cxn modelId="{438F59AE-71B2-9349-AB86-1A20E50D8DE8}" srcId="{40795EEE-9B0C-6E43-8D79-2F16473C140E}" destId="{75A32A07-371C-BB4C-9C8B-828E265AE14D}" srcOrd="0" destOrd="0" parTransId="{72B6787A-6E31-DC44-873D-3F521DAC6D2B}" sibTransId="{DEB7CB31-AD6E-7F45-AA54-BDDD2A968E2B}"/>
    <dgm:cxn modelId="{66D930F2-CFD3-9B41-BBED-F41964167266}" srcId="{75A32A07-371C-BB4C-9C8B-828E265AE14D}" destId="{7204D4F3-CFC2-DD46-B71D-76C94C023B00}" srcOrd="0" destOrd="0" parTransId="{78D8312D-1546-D747-900E-FD2F7A85F12C}" sibTransId="{69EAD584-ACBE-C04A-A2FA-D91B0EA8F9A3}"/>
    <dgm:cxn modelId="{E8362784-2955-44D4-B0CC-CB975A424208}" type="presParOf" srcId="{AEBEDDC2-2E70-A54E-9691-EA9F641A5F0E}" destId="{4476B26A-FF6D-C848-A242-AD7952B4B4C4}" srcOrd="0" destOrd="0" presId="urn:microsoft.com/office/officeart/2009/3/layout/HorizontalOrganizationChart"/>
    <dgm:cxn modelId="{0CCFFD44-EEA1-4B6D-8EB8-68E9D07848E9}" type="presParOf" srcId="{4476B26A-FF6D-C848-A242-AD7952B4B4C4}" destId="{D17885C4-D1BB-8F43-859B-572900812959}" srcOrd="0" destOrd="0" presId="urn:microsoft.com/office/officeart/2009/3/layout/HorizontalOrganizationChart"/>
    <dgm:cxn modelId="{10F86867-B44D-4531-AE19-3A5ADF90FF22}" type="presParOf" srcId="{D17885C4-D1BB-8F43-859B-572900812959}" destId="{79D6D515-2EBD-5846-9466-80ADCD3139A0}" srcOrd="0" destOrd="0" presId="urn:microsoft.com/office/officeart/2009/3/layout/HorizontalOrganizationChart"/>
    <dgm:cxn modelId="{77490A34-B459-418A-BC6E-07025D153014}" type="presParOf" srcId="{D17885C4-D1BB-8F43-859B-572900812959}" destId="{762257F3-62DF-E742-BC6F-17661D12AC00}" srcOrd="1" destOrd="0" presId="urn:microsoft.com/office/officeart/2009/3/layout/HorizontalOrganizationChart"/>
    <dgm:cxn modelId="{7EBDF053-6727-479B-9209-B5B46CFB3DC4}" type="presParOf" srcId="{4476B26A-FF6D-C848-A242-AD7952B4B4C4}" destId="{F41CEB3C-28A2-144D-BB8B-8ED7AF6174BA}" srcOrd="1" destOrd="0" presId="urn:microsoft.com/office/officeart/2009/3/layout/HorizontalOrganizationChart"/>
    <dgm:cxn modelId="{BD753E8F-6E6D-4C08-99DE-C159D51D55A6}" type="presParOf" srcId="{F41CEB3C-28A2-144D-BB8B-8ED7AF6174BA}" destId="{0346920B-9C3A-C943-8D0C-C9E417FBB1F7}" srcOrd="0" destOrd="0" presId="urn:microsoft.com/office/officeart/2009/3/layout/HorizontalOrganizationChart"/>
    <dgm:cxn modelId="{B10E8772-DFED-4AD7-A445-326E6BC0B966}" type="presParOf" srcId="{F41CEB3C-28A2-144D-BB8B-8ED7AF6174BA}" destId="{D32637A7-0286-8C46-9845-15F6AACDC47A}" srcOrd="1" destOrd="0" presId="urn:microsoft.com/office/officeart/2009/3/layout/HorizontalOrganizationChart"/>
    <dgm:cxn modelId="{378D2BCA-117A-4DF8-912D-800A6A2339FA}" type="presParOf" srcId="{D32637A7-0286-8C46-9845-15F6AACDC47A}" destId="{BEEDE7CD-DB84-3545-BD7D-9931ABC2890A}" srcOrd="0" destOrd="0" presId="urn:microsoft.com/office/officeart/2009/3/layout/HorizontalOrganizationChart"/>
    <dgm:cxn modelId="{A98EAED1-80A3-4044-9DCE-912310FE6494}" type="presParOf" srcId="{BEEDE7CD-DB84-3545-BD7D-9931ABC2890A}" destId="{380E0B00-873B-7E49-823E-C9D03B1DB08D}" srcOrd="0" destOrd="0" presId="urn:microsoft.com/office/officeart/2009/3/layout/HorizontalOrganizationChart"/>
    <dgm:cxn modelId="{B455A9A3-C678-44E8-B907-5986958D4292}" type="presParOf" srcId="{BEEDE7CD-DB84-3545-BD7D-9931ABC2890A}" destId="{A0DB8C58-9619-7E48-BEC9-9211F6E83601}" srcOrd="1" destOrd="0" presId="urn:microsoft.com/office/officeart/2009/3/layout/HorizontalOrganizationChart"/>
    <dgm:cxn modelId="{DF4E11D5-B38C-47DD-82CD-E62E9D586498}" type="presParOf" srcId="{D32637A7-0286-8C46-9845-15F6AACDC47A}" destId="{87536BAD-9397-B648-99A1-32D853BE99F0}" srcOrd="1" destOrd="0" presId="urn:microsoft.com/office/officeart/2009/3/layout/HorizontalOrganizationChart"/>
    <dgm:cxn modelId="{1C60B14C-3296-4C7C-B799-4F38BCA1B32D}" type="presParOf" srcId="{87536BAD-9397-B648-99A1-32D853BE99F0}" destId="{685AF142-381F-A944-84D2-4BD6E775FE1B}" srcOrd="0" destOrd="0" presId="urn:microsoft.com/office/officeart/2009/3/layout/HorizontalOrganizationChart"/>
    <dgm:cxn modelId="{F526BFF3-D1DB-41C5-8538-152AA9D141D1}" type="presParOf" srcId="{87536BAD-9397-B648-99A1-32D853BE99F0}" destId="{9B3257D4-6893-8D49-88E7-BEDCCBFE5DB3}" srcOrd="1" destOrd="0" presId="urn:microsoft.com/office/officeart/2009/3/layout/HorizontalOrganizationChart"/>
    <dgm:cxn modelId="{6ECA95C9-AB41-407F-B05A-9DB180637CD5}" type="presParOf" srcId="{9B3257D4-6893-8D49-88E7-BEDCCBFE5DB3}" destId="{5B3CA205-B03D-A04D-A20A-AE1EC3F25973}" srcOrd="0" destOrd="0" presId="urn:microsoft.com/office/officeart/2009/3/layout/HorizontalOrganizationChart"/>
    <dgm:cxn modelId="{9B30B179-296D-43CC-9E14-AF02263F7099}" type="presParOf" srcId="{5B3CA205-B03D-A04D-A20A-AE1EC3F25973}" destId="{1738182A-0E58-3B45-94B4-8269A4B75730}" srcOrd="0" destOrd="0" presId="urn:microsoft.com/office/officeart/2009/3/layout/HorizontalOrganizationChart"/>
    <dgm:cxn modelId="{155F0587-5FBC-4C16-A84B-A2209DDDAC25}" type="presParOf" srcId="{5B3CA205-B03D-A04D-A20A-AE1EC3F25973}" destId="{BE5B0A72-5ED2-EC47-8103-FCF031E8F9ED}" srcOrd="1" destOrd="0" presId="urn:microsoft.com/office/officeart/2009/3/layout/HorizontalOrganizationChart"/>
    <dgm:cxn modelId="{5D408C22-5ECB-428E-9E4D-DF4D92C329B7}" type="presParOf" srcId="{9B3257D4-6893-8D49-88E7-BEDCCBFE5DB3}" destId="{722740A5-EF47-6144-9449-118EE76F683E}" srcOrd="1" destOrd="0" presId="urn:microsoft.com/office/officeart/2009/3/layout/HorizontalOrganizationChart"/>
    <dgm:cxn modelId="{B25311E6-D783-4BF1-ADFD-936EC0E8ABFC}" type="presParOf" srcId="{9B3257D4-6893-8D49-88E7-BEDCCBFE5DB3}" destId="{4F709140-40FB-BB4A-A30F-E9D40A49339D}" srcOrd="2" destOrd="0" presId="urn:microsoft.com/office/officeart/2009/3/layout/HorizontalOrganizationChart"/>
    <dgm:cxn modelId="{78734ADA-A9F6-4D85-940B-368C50D764F2}" type="presParOf" srcId="{D32637A7-0286-8C46-9845-15F6AACDC47A}" destId="{5151AD00-8AB6-DB42-B0C5-1B751E827218}" srcOrd="2" destOrd="0" presId="urn:microsoft.com/office/officeart/2009/3/layout/HorizontalOrganizationChart"/>
    <dgm:cxn modelId="{209B0A2C-C9E6-42E4-B57A-1450BDA70721}" type="presParOf" srcId="{4476B26A-FF6D-C848-A242-AD7952B4B4C4}" destId="{D43043F7-0815-FD4F-A919-980A9C08AA9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75124-BE82-2D43-BBAA-2229AF6A7193}">
      <dsp:nvSpPr>
        <dsp:cNvPr id="0" name=""/>
        <dsp:cNvSpPr/>
      </dsp:nvSpPr>
      <dsp:spPr>
        <a:xfrm>
          <a:off x="1375015" y="2027"/>
          <a:ext cx="996298" cy="996298"/>
        </a:xfrm>
        <a:prstGeom prst="ellipse">
          <a:avLst/>
        </a:prstGeom>
        <a:solidFill>
          <a:srgbClr val="B30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solidFill>
                <a:schemeClr val="bg1"/>
              </a:solidFill>
            </a:rPr>
            <a:t>0,6*NMB</a:t>
          </a:r>
        </a:p>
      </dsp:txBody>
      <dsp:txXfrm>
        <a:off x="1520919" y="147931"/>
        <a:ext cx="704490" cy="704490"/>
      </dsp:txXfrm>
    </dsp:sp>
    <dsp:sp modelId="{4547A906-CE8D-B745-8106-24D8E42CD411}">
      <dsp:nvSpPr>
        <dsp:cNvPr id="0" name=""/>
        <dsp:cNvSpPr/>
      </dsp:nvSpPr>
      <dsp:spPr>
        <a:xfrm>
          <a:off x="1584237" y="1079225"/>
          <a:ext cx="577852" cy="577852"/>
        </a:xfrm>
        <a:prstGeom prst="mathPlus">
          <a:avLst/>
        </a:prstGeom>
        <a:solidFill>
          <a:srgbClr val="B30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>
            <a:solidFill>
              <a:schemeClr val="bg1"/>
            </a:solidFill>
          </a:endParaRPr>
        </a:p>
      </dsp:txBody>
      <dsp:txXfrm>
        <a:off x="1660831" y="1300196"/>
        <a:ext cx="424664" cy="135910"/>
      </dsp:txXfrm>
    </dsp:sp>
    <dsp:sp modelId="{78C5F3CC-FF73-D449-B57D-5CADB70AB645}">
      <dsp:nvSpPr>
        <dsp:cNvPr id="0" name=""/>
        <dsp:cNvSpPr/>
      </dsp:nvSpPr>
      <dsp:spPr>
        <a:xfrm>
          <a:off x="1375015" y="1737977"/>
          <a:ext cx="996298" cy="996298"/>
        </a:xfrm>
        <a:prstGeom prst="ellipse">
          <a:avLst/>
        </a:prstGeom>
        <a:solidFill>
          <a:srgbClr val="B30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solidFill>
                <a:schemeClr val="bg1"/>
              </a:solidFill>
            </a:rPr>
            <a:t>0,4*</a:t>
          </a:r>
          <a:r>
            <a:rPr lang="es-ES" sz="1300" kern="1200" err="1">
              <a:solidFill>
                <a:schemeClr val="bg1"/>
              </a:solidFill>
            </a:rPr>
            <a:t>EvAU</a:t>
          </a:r>
          <a:endParaRPr lang="es-ES" sz="1300" kern="1200">
            <a:solidFill>
              <a:schemeClr val="bg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solidFill>
                <a:schemeClr val="bg1"/>
              </a:solidFill>
            </a:rPr>
            <a:t>si es </a:t>
          </a:r>
          <a:r>
            <a:rPr lang="es-ES" sz="1300" u="sng" kern="1200">
              <a:solidFill>
                <a:schemeClr val="bg1"/>
              </a:solidFill>
            </a:rPr>
            <a:t>&gt;</a:t>
          </a:r>
          <a:r>
            <a:rPr lang="es-ES" sz="1300" kern="1200">
              <a:solidFill>
                <a:schemeClr val="bg1"/>
              </a:solidFill>
            </a:rPr>
            <a:t> 4</a:t>
          </a:r>
        </a:p>
      </dsp:txBody>
      <dsp:txXfrm>
        <a:off x="1520919" y="1883881"/>
        <a:ext cx="704490" cy="704490"/>
      </dsp:txXfrm>
    </dsp:sp>
    <dsp:sp modelId="{E54916E0-FE42-9A4E-8B6F-7B6A7AF03619}">
      <dsp:nvSpPr>
        <dsp:cNvPr id="0" name=""/>
        <dsp:cNvSpPr/>
      </dsp:nvSpPr>
      <dsp:spPr>
        <a:xfrm rot="9530">
          <a:off x="2491844" y="1184909"/>
          <a:ext cx="255526" cy="370622"/>
        </a:xfrm>
        <a:prstGeom prst="rightArrow">
          <a:avLst>
            <a:gd name="adj1" fmla="val 60000"/>
            <a:gd name="adj2" fmla="val 50000"/>
          </a:avLst>
        </a:prstGeom>
        <a:solidFill>
          <a:srgbClr val="B30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chemeClr val="bg1"/>
            </a:solidFill>
          </a:endParaRPr>
        </a:p>
      </dsp:txBody>
      <dsp:txXfrm>
        <a:off x="2491844" y="1258927"/>
        <a:ext cx="178868" cy="222374"/>
      </dsp:txXfrm>
    </dsp:sp>
    <dsp:sp modelId="{734259E1-C604-BC48-888D-96D612239727}">
      <dsp:nvSpPr>
        <dsp:cNvPr id="0" name=""/>
        <dsp:cNvSpPr/>
      </dsp:nvSpPr>
      <dsp:spPr>
        <a:xfrm>
          <a:off x="2853434" y="377333"/>
          <a:ext cx="1992596" cy="1992596"/>
        </a:xfrm>
        <a:prstGeom prst="ellipse">
          <a:avLst/>
        </a:prstGeom>
        <a:solidFill>
          <a:srgbClr val="B30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solidFill>
                <a:schemeClr val="bg1"/>
              </a:solidFill>
            </a:rPr>
            <a:t>Nota de Acceso a la Universidad</a:t>
          </a:r>
        </a:p>
      </dsp:txBody>
      <dsp:txXfrm>
        <a:off x="3145243" y="669142"/>
        <a:ext cx="1408978" cy="1408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AF142-381F-A944-84D2-4BD6E775FE1B}">
      <dsp:nvSpPr>
        <dsp:cNvPr id="0" name=""/>
        <dsp:cNvSpPr/>
      </dsp:nvSpPr>
      <dsp:spPr>
        <a:xfrm>
          <a:off x="5028293" y="919588"/>
          <a:ext cx="4568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83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920B-9C3A-C943-8D0C-C9E417FBB1F7}">
      <dsp:nvSpPr>
        <dsp:cNvPr id="0" name=""/>
        <dsp:cNvSpPr/>
      </dsp:nvSpPr>
      <dsp:spPr>
        <a:xfrm>
          <a:off x="2287269" y="919588"/>
          <a:ext cx="4568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83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6D515-2EBD-5846-9466-80ADCD3139A0}">
      <dsp:nvSpPr>
        <dsp:cNvPr id="0" name=""/>
        <dsp:cNvSpPr/>
      </dsp:nvSpPr>
      <dsp:spPr>
        <a:xfrm>
          <a:off x="3083" y="616970"/>
          <a:ext cx="2284186" cy="6966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Nota de Acceso Hasta 10 puntos</a:t>
          </a:r>
        </a:p>
      </dsp:txBody>
      <dsp:txXfrm>
        <a:off x="3083" y="616970"/>
        <a:ext cx="2284186" cy="696676"/>
      </dsp:txXfrm>
    </dsp:sp>
    <dsp:sp modelId="{380E0B00-873B-7E49-823E-C9D03B1DB08D}">
      <dsp:nvSpPr>
        <dsp:cNvPr id="0" name=""/>
        <dsp:cNvSpPr/>
      </dsp:nvSpPr>
      <dsp:spPr>
        <a:xfrm>
          <a:off x="2744106" y="616970"/>
          <a:ext cx="2284186" cy="6966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+ hasta 4 puntos con ponderaciones</a:t>
          </a:r>
        </a:p>
      </dsp:txBody>
      <dsp:txXfrm>
        <a:off x="2744106" y="616970"/>
        <a:ext cx="2284186" cy="696676"/>
      </dsp:txXfrm>
    </dsp:sp>
    <dsp:sp modelId="{1738182A-0E58-3B45-94B4-8269A4B75730}">
      <dsp:nvSpPr>
        <dsp:cNvPr id="0" name=""/>
        <dsp:cNvSpPr/>
      </dsp:nvSpPr>
      <dsp:spPr>
        <a:xfrm>
          <a:off x="5485130" y="616970"/>
          <a:ext cx="2284186" cy="6966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 Nota de admisión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Máximo 14 puntos</a:t>
          </a:r>
        </a:p>
      </dsp:txBody>
      <dsp:txXfrm>
        <a:off x="5485130" y="616970"/>
        <a:ext cx="2284186" cy="69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5E9B9-DCB8-45EB-A9E8-1604A1C416F0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89EF-DA53-45B7-8B89-9E723EA7F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65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70779-40A3-4579-874E-F57D3024C7EE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974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70779-40A3-4579-874E-F57D3024C7EE}" type="slidenum">
              <a:rPr lang="es-ES_tradnl" smtClean="0"/>
              <a:pPr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14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C4A2F-8D4D-DF4E-8567-1F986036F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D0C30-7BFE-B94B-9ECA-A18F545E3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D7914-BA0B-2E42-BBDD-0B110748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2BB502-7B98-0A49-9168-0ADB5F80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FB343-79FF-2145-90B5-327D416F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81E2A-1E3F-664B-9810-8BA4B317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7EDADE-95E9-164E-A421-A3B74E726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4C52B-5633-A04D-9BE6-CC505ED8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929EB-6F1D-774D-A013-090A28B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E5D30-2F86-0E4A-AD7C-9BFA928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8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427B4F-A3A2-284A-B822-3DDEDB86F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DC7D26-32A1-F541-AA2C-4CB5CCEDA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6CB08-23C3-AD4D-9EF5-77B04404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F740B-EF5A-DE4F-A2D2-4C7CC3E9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A0E7E-C9DA-B54E-8D00-922CE50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43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1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E54CC-03C6-3E49-B649-C9A9595F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C332C-CC06-214C-8D70-A07768E36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241494-87F6-9C4F-BA0E-6061A9DA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0F490-E2D5-744F-9858-2BD2AA34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07E0D-4108-C84E-BD6B-1BD850B0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82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37857-B347-104B-AB7E-195D37B5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16842E-0C1A-F143-A4A0-053273D7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2D2F6-1F37-C146-B42B-99BADC03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56E51-65D1-8942-89B3-11FB9BA1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DE87A-6B5E-9149-BC60-CFE0FC46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973C7-824A-F147-9468-3231BDA9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3E4EA7-4788-3E40-AA74-74D80EC82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A73E3C-D609-5244-BF6B-084C9467C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22817-D313-DB42-B49A-96DDD6B6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CEE0E9-0084-0F4D-9D41-A0F68859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0E775-174E-7848-AB1C-D72A78DA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65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292EB-F672-974B-B1D0-AB108C0F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17C782-5700-7647-9732-BCEEC7C01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C83B00-FCA6-7C42-9561-A84A4D30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6E7874-AB22-F94C-8B31-D71452023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11FD20-6A08-824E-B612-B05D3A839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E92C82-96F5-7B4F-9478-5C00954A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520EAE-345B-174B-9B16-ACCC326C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7A6321-45CF-6842-9708-81276602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97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D4194-45AA-D847-AFED-6473708B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890DE0-FD8B-7847-91B1-A86D831D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932BC9-F348-DC4A-B69A-A0789A03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035BDB-F23F-9D4B-8F0C-3D0B6352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61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3E71F6-3634-CA41-912E-ACAED43C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C78AE6-82E7-EB44-9D92-A7197DC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D7742A-B79C-C349-AF2E-2C5AA56B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63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2E8D4-6D7B-7049-B14D-26411D3C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53E82-7DF8-5346-843C-BFD7F5E8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15E33-C8C2-E743-B922-ACF196287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FAE853-646A-CB41-98CD-C1DE161A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70E266-2701-8949-9B9E-72B9BE3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984637-A5CC-4B4F-A3E7-813AFAC3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2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E6667-EE13-A043-954E-EB8110EA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0C2364-7AD2-E540-AB21-F0A7414AD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5E7310-6CDF-F145-A2F7-2CAB220E5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A5CA6F-47B5-144A-8FAD-A2EDEB67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773829-6C71-574B-B9D6-70C9BDDC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08CAE8-EB48-D746-8523-7D0E40DC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0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CA4592-08F3-1149-B883-7B413C71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FCE07-B47C-0A4D-8173-9FA761CE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C1CA0-5634-984C-8956-57E6D0333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1357-43D5-E241-BE8C-AB07CC8D2DF7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3622A-2EF2-0542-B8D2-DBD04D720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D92F3B-D4B8-4A48-A9CD-835BC446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49B9-EDD9-4A4F-949A-5AE163E71E7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732DED0-DA95-468B-8A46-19D1975511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74544"/>
            <a:ext cx="9142571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83F844C-A5A1-4292-AAE3-D8D3F9726DA8}"/>
              </a:ext>
            </a:extLst>
          </p:cNvPr>
          <p:cNvSpPr/>
          <p:nvPr userDrawn="1"/>
        </p:nvSpPr>
        <p:spPr>
          <a:xfrm>
            <a:off x="8917757" y="6004875"/>
            <a:ext cx="3274243" cy="853125"/>
          </a:xfrm>
          <a:prstGeom prst="rect">
            <a:avLst/>
          </a:prstGeom>
          <a:solidFill>
            <a:srgbClr val="4E415F"/>
          </a:solidFill>
          <a:ln>
            <a:solidFill>
              <a:srgbClr val="4E4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9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uladornotas.apps.uclm.es/" TargetMode="External"/><Relationship Id="rId2" Type="http://schemas.openxmlformats.org/officeDocument/2006/relationships/hyperlink" Target="https://www.uclm.es/perfiles/preuniversitario/acceso/evau/horarios_lugares_exam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m.es/perfiles/preuniversitario/acceso/evau/modelospropuesto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evau2022@uclm.es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clm.es/-/media/Files/A04-Gestion-Academica/PDFEstudiantes/Notas-de-corte-admisin-7-de-septiembre-web.ashx?la=e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jpeg"/><Relationship Id="rId7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u.uclm.es/" TargetMode="External"/><Relationship Id="rId5" Type="http://schemas.openxmlformats.org/officeDocument/2006/relationships/hyperlink" Target="http://www.uclm.es/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s://www.uclm.es/perfiles/preuniversitario/" TargetMode="External"/><Relationship Id="rId9" Type="http://schemas.openxmlformats.org/officeDocument/2006/relationships/hyperlink" Target="https://www.uclm.es/perfiles/preuniversitario/acceso/preinscripcio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FSJvboVbE" TargetMode="External"/><Relationship Id="rId2" Type="http://schemas.openxmlformats.org/officeDocument/2006/relationships/hyperlink" Target="https://www.youtube.com/watch?v=S4scGPVNVZ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hyperlink" Target="https://www.bing.com/videos/search?q=VIDEO+MATR%c3%8dCULA+UCLM&amp;docid=608011638171643362&amp;mid=E013823B6A66B9CAA241E013823B6A66B9CAA241&amp;view=detail&amp;FORM=VIRE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wzB7Nv2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google uclm letras campus">
            <a:extLst>
              <a:ext uri="{FF2B5EF4-FFF2-40B4-BE49-F238E27FC236}">
                <a16:creationId xmlns:a16="http://schemas.microsoft.com/office/drawing/2014/main" id="{D058A4B7-9DBA-46A1-B8FA-E4C1147E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96" y="996593"/>
            <a:ext cx="6795274" cy="3822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949483-A284-438F-9D1C-677AA9BB0CD9}"/>
              </a:ext>
            </a:extLst>
          </p:cNvPr>
          <p:cNvSpPr txBox="1"/>
          <p:nvPr/>
        </p:nvSpPr>
        <p:spPr>
          <a:xfrm>
            <a:off x="752475" y="1661285"/>
            <a:ext cx="41338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rgbClr val="BF053A"/>
                </a:solidFill>
              </a:rPr>
              <a:t>CHARLAS INFORMATIVAS A LAS AMPAS DE LOS CENTROS DE ENSEÑANZA SECUNDARIA</a:t>
            </a:r>
          </a:p>
          <a:p>
            <a:pPr algn="ctr"/>
            <a:endParaRPr lang="es-ES" sz="2000" b="1">
              <a:solidFill>
                <a:srgbClr val="BF053A"/>
              </a:solidFill>
            </a:endParaRPr>
          </a:p>
          <a:p>
            <a:pPr algn="ctr"/>
            <a:endParaRPr lang="es-ES" sz="2000" b="1">
              <a:solidFill>
                <a:srgbClr val="BF053A"/>
              </a:solidFill>
            </a:endParaRPr>
          </a:p>
          <a:p>
            <a:pPr algn="ctr"/>
            <a:r>
              <a:rPr lang="es-ES" sz="2000" b="1">
                <a:solidFill>
                  <a:srgbClr val="BF053A"/>
                </a:solidFill>
              </a:rPr>
              <a:t>EL ACCESO Y LA ADMISIÓN A LA UNIVERSIDAD DE CASTILLA-LA MANCHA</a:t>
            </a:r>
          </a:p>
          <a:p>
            <a:pPr algn="ctr"/>
            <a:endParaRPr lang="es-ES" sz="2000" b="1">
              <a:solidFill>
                <a:srgbClr val="BF053A"/>
              </a:solidFill>
            </a:endParaRPr>
          </a:p>
          <a:p>
            <a:pPr algn="ctr"/>
            <a:endParaRPr lang="es-ES" sz="2000" b="1">
              <a:solidFill>
                <a:srgbClr val="BF05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2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351584" y="99480"/>
            <a:ext cx="8064896" cy="825553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¿CUÁL ES EL IMPORTE DE LA BECA MEFP?</a:t>
            </a: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8DA972DD-0CF2-416C-A3E5-6C60AD10716B}"/>
              </a:ext>
            </a:extLst>
          </p:cNvPr>
          <p:cNvSpPr/>
          <p:nvPr/>
        </p:nvSpPr>
        <p:spPr>
          <a:xfrm>
            <a:off x="4953000" y="1094075"/>
            <a:ext cx="2218670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Gratuidad de matrícula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2B848873-BFFD-4B9A-93E2-14E9D2DEB349}"/>
              </a:ext>
            </a:extLst>
          </p:cNvPr>
          <p:cNvSpPr/>
          <p:nvPr/>
        </p:nvSpPr>
        <p:spPr>
          <a:xfrm>
            <a:off x="7467601" y="1094074"/>
            <a:ext cx="2948881" cy="4634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Únicamente el importe de la matrícula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8431FFB2-4F82-4426-B4D2-BCEAFB00C6E6}"/>
              </a:ext>
            </a:extLst>
          </p:cNvPr>
          <p:cNvSpPr/>
          <p:nvPr/>
        </p:nvSpPr>
        <p:spPr>
          <a:xfrm>
            <a:off x="7467601" y="1983658"/>
            <a:ext cx="2948881" cy="4634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1.700 €</a:t>
            </a: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80612111-8996-4790-B7DD-63049BB55946}"/>
              </a:ext>
            </a:extLst>
          </p:cNvPr>
          <p:cNvSpPr/>
          <p:nvPr/>
        </p:nvSpPr>
        <p:spPr>
          <a:xfrm>
            <a:off x="4961512" y="2873240"/>
            <a:ext cx="2259197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Cuantía fija asociada a residencia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B77F1578-3D03-4B68-AAF8-6440D6333FE0}"/>
              </a:ext>
            </a:extLst>
          </p:cNvPr>
          <p:cNvSpPr/>
          <p:nvPr/>
        </p:nvSpPr>
        <p:spPr>
          <a:xfrm>
            <a:off x="7467601" y="2873240"/>
            <a:ext cx="2948881" cy="4634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1.600 €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7E79F140-C532-4ED6-A152-1C14365EF167}"/>
              </a:ext>
            </a:extLst>
          </p:cNvPr>
          <p:cNvSpPr/>
          <p:nvPr/>
        </p:nvSpPr>
        <p:spPr>
          <a:xfrm>
            <a:off x="4953000" y="1983658"/>
            <a:ext cx="2218670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Cuantía fija asociada a renta</a:t>
            </a:r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77D88C1A-0E44-44F5-A918-C4FC6C868920}"/>
              </a:ext>
            </a:extLst>
          </p:cNvPr>
          <p:cNvSpPr/>
          <p:nvPr/>
        </p:nvSpPr>
        <p:spPr>
          <a:xfrm>
            <a:off x="2336946" y="3762824"/>
            <a:ext cx="4883762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Cuantía fija ligada a la excelencia 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en el rendimiento académico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5646C123-4E7A-4B98-AB2F-81FA2CCEEF30}"/>
              </a:ext>
            </a:extLst>
          </p:cNvPr>
          <p:cNvSpPr/>
          <p:nvPr/>
        </p:nvSpPr>
        <p:spPr>
          <a:xfrm>
            <a:off x="7467600" y="3762822"/>
            <a:ext cx="2948880" cy="4634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Entre 50 y 125 € a partir de nota media de 8 puntos</a:t>
            </a: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BEEE0B9D-B869-4A4A-89ED-7FD293CBC18A}"/>
              </a:ext>
            </a:extLst>
          </p:cNvPr>
          <p:cNvSpPr/>
          <p:nvPr/>
        </p:nvSpPr>
        <p:spPr>
          <a:xfrm>
            <a:off x="2336947" y="4652405"/>
            <a:ext cx="2851723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Cuantía variable</a:t>
            </a:r>
          </a:p>
        </p:txBody>
      </p:sp>
      <p:sp>
        <p:nvSpPr>
          <p:cNvPr id="19" name="Rectángulo redondeado 9">
            <a:extLst>
              <a:ext uri="{FF2B5EF4-FFF2-40B4-BE49-F238E27FC236}">
                <a16:creationId xmlns:a16="http://schemas.microsoft.com/office/drawing/2014/main" id="{F142828E-3F62-41D8-A0E4-E3D6FA7C697C}"/>
              </a:ext>
            </a:extLst>
          </p:cNvPr>
          <p:cNvSpPr/>
          <p:nvPr/>
        </p:nvSpPr>
        <p:spPr>
          <a:xfrm>
            <a:off x="5438850" y="4749600"/>
            <a:ext cx="5023865" cy="4634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Distribuida según rendimiento académico y renta de los estudiantes (mínimo 60 €)</a:t>
            </a:r>
          </a:p>
        </p:txBody>
      </p:sp>
      <p:pic>
        <p:nvPicPr>
          <p:cNvPr id="2050" name="Picture 2" descr="50 Euro Banknote Folding on Top of Piled Coins">
            <a:extLst>
              <a:ext uri="{FF2B5EF4-FFF2-40B4-BE49-F238E27FC236}">
                <a16:creationId xmlns:a16="http://schemas.microsoft.com/office/drawing/2014/main" id="{2204A888-870D-40CC-B2EB-21DA78A2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47" y="1098946"/>
            <a:ext cx="2468089" cy="22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351584" y="116632"/>
            <a:ext cx="8064896" cy="702800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A TENER EN CUENTA….</a:t>
            </a: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8DA972DD-0CF2-416C-A3E5-6C60AD10716B}"/>
              </a:ext>
            </a:extLst>
          </p:cNvPr>
          <p:cNvSpPr/>
          <p:nvPr/>
        </p:nvSpPr>
        <p:spPr>
          <a:xfrm>
            <a:off x="2367740" y="1094075"/>
            <a:ext cx="3414752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Sólo con una nota de acceso de 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5 puntos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8431FFB2-4F82-4426-B4D2-BCEAFB00C6E6}"/>
              </a:ext>
            </a:extLst>
          </p:cNvPr>
          <p:cNvSpPr/>
          <p:nvPr/>
        </p:nvSpPr>
        <p:spPr>
          <a:xfrm>
            <a:off x="6079844" y="1094075"/>
            <a:ext cx="4320482" cy="4634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Podrá optar, en función de los requisitos, a todos los componentes de beca</a:t>
            </a: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719347A9-84E0-4ED1-B158-C6C3338E4C3F}"/>
              </a:ext>
            </a:extLst>
          </p:cNvPr>
          <p:cNvSpPr/>
          <p:nvPr/>
        </p:nvSpPr>
        <p:spPr>
          <a:xfrm>
            <a:off x="5992512" y="1811317"/>
            <a:ext cx="4407813" cy="1279195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60 créditos a tiempo completo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Entre 30 y 59 a tiempo parcial 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(sólo matrícula y variable mínima 60€)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246CBB56-6932-4351-9A9F-4D707AEFD73A}"/>
              </a:ext>
            </a:extLst>
          </p:cNvPr>
          <p:cNvSpPr/>
          <p:nvPr/>
        </p:nvSpPr>
        <p:spPr>
          <a:xfrm>
            <a:off x="2367740" y="1938424"/>
            <a:ext cx="3414752" cy="4634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Deberá matricular un número mínimo de créditos</a:t>
            </a:r>
          </a:p>
        </p:txBody>
      </p:sp>
      <p:sp>
        <p:nvSpPr>
          <p:cNvPr id="20" name="Rectángulo redondeado 9">
            <a:extLst>
              <a:ext uri="{FF2B5EF4-FFF2-40B4-BE49-F238E27FC236}">
                <a16:creationId xmlns:a16="http://schemas.microsoft.com/office/drawing/2014/main" id="{39148709-7106-4F9A-BC75-395CC6FFB25E}"/>
              </a:ext>
            </a:extLst>
          </p:cNvPr>
          <p:cNvSpPr/>
          <p:nvPr/>
        </p:nvSpPr>
        <p:spPr>
          <a:xfrm>
            <a:off x="2351585" y="4821664"/>
            <a:ext cx="3429549" cy="730198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ATENCIÓN A LOS PLAZOS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(aproximados)</a:t>
            </a:r>
          </a:p>
        </p:txBody>
      </p:sp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75F91904-BCA0-4B83-A450-1765D55082D0}"/>
              </a:ext>
            </a:extLst>
          </p:cNvPr>
          <p:cNvSpPr/>
          <p:nvPr/>
        </p:nvSpPr>
        <p:spPr>
          <a:xfrm>
            <a:off x="6096000" y="3189010"/>
            <a:ext cx="4308566" cy="2723767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B30033"/>
                </a:solidFill>
              </a:rPr>
              <a:t>30 Marzo a 12 de mayo</a:t>
            </a:r>
            <a:r>
              <a:rPr lang="es-ES" sz="1600" dirty="0">
                <a:solidFill>
                  <a:srgbClr val="B30033"/>
                </a:solidFill>
              </a:rPr>
              <a:t>: solicitud de beca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B30033"/>
                </a:solidFill>
              </a:rPr>
              <a:t>Agosto-septiembre:</a:t>
            </a:r>
            <a:r>
              <a:rPr lang="es-ES" sz="1600" dirty="0">
                <a:solidFill>
                  <a:srgbClr val="B30033"/>
                </a:solidFill>
              </a:rPr>
              <a:t> modificación de datos académicos y presentación de documentación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B30033"/>
                </a:solidFill>
              </a:rPr>
              <a:t>Octubre-diciembre:</a:t>
            </a:r>
            <a:r>
              <a:rPr lang="es-ES" sz="1600" dirty="0">
                <a:solidFill>
                  <a:srgbClr val="B30033"/>
                </a:solidFill>
              </a:rPr>
              <a:t> concesión beca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4B867F-1079-42C5-8710-EB871597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92" y="2597090"/>
            <a:ext cx="3652848" cy="20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17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¿CONVOCA LA UCLM OTRAS BECAS?</a:t>
            </a: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8DA972DD-0CF2-416C-A3E5-6C60AD10716B}"/>
              </a:ext>
            </a:extLst>
          </p:cNvPr>
          <p:cNvSpPr/>
          <p:nvPr/>
        </p:nvSpPr>
        <p:spPr>
          <a:xfrm>
            <a:off x="2367740" y="990707"/>
            <a:ext cx="3414752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cap="all">
                <a:solidFill>
                  <a:schemeClr val="bg1"/>
                </a:solidFill>
              </a:rPr>
              <a:t>Becas de colaboración con servicios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2B848873-BFFD-4B9A-93E2-14E9D2DEB349}"/>
              </a:ext>
            </a:extLst>
          </p:cNvPr>
          <p:cNvSpPr/>
          <p:nvPr/>
        </p:nvSpPr>
        <p:spPr>
          <a:xfrm>
            <a:off x="6096000" y="990706"/>
            <a:ext cx="4320482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Colaboración de 15 horas semanales con servicios de la UCLM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320 € mensuales y alta en la Seguridad Social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7E79F140-C532-4ED6-A152-1C14365EF167}"/>
              </a:ext>
            </a:extLst>
          </p:cNvPr>
          <p:cNvSpPr/>
          <p:nvPr/>
        </p:nvSpPr>
        <p:spPr>
          <a:xfrm>
            <a:off x="2367740" y="2229378"/>
            <a:ext cx="3427520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cap="all">
                <a:solidFill>
                  <a:schemeClr val="bg1"/>
                </a:solidFill>
              </a:rPr>
              <a:t>Ayudas a estudiantes en situaciones especiales</a:t>
            </a: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D6730C79-096B-4C4A-9E15-414082DCCDDC}"/>
              </a:ext>
            </a:extLst>
          </p:cNvPr>
          <p:cNvSpPr/>
          <p:nvPr/>
        </p:nvSpPr>
        <p:spPr>
          <a:xfrm>
            <a:off x="6087923" y="2263086"/>
            <a:ext cx="4336636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Paliar las dificultades económicas sobrevenidas o que perduren en el tiempo.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Máximo de 2.000 €</a:t>
            </a: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0BCB93C5-51E9-4F63-9A4F-3D3E724C5C37}"/>
              </a:ext>
            </a:extLst>
          </p:cNvPr>
          <p:cNvSpPr/>
          <p:nvPr/>
        </p:nvSpPr>
        <p:spPr>
          <a:xfrm>
            <a:off x="2351584" y="3448105"/>
            <a:ext cx="3427520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cap="all" dirty="0">
                <a:solidFill>
                  <a:schemeClr val="bg1"/>
                </a:solidFill>
              </a:rPr>
              <a:t>Becas </a:t>
            </a:r>
            <a:r>
              <a:rPr lang="es-ES" sz="1400" b="1" cap="all">
                <a:solidFill>
                  <a:schemeClr val="bg1"/>
                </a:solidFill>
              </a:rPr>
              <a:t>SANTANDER ESTUDIOS de </a:t>
            </a:r>
            <a:r>
              <a:rPr lang="es-ES" sz="1400" b="1" cap="all" dirty="0">
                <a:solidFill>
                  <a:schemeClr val="bg1"/>
                </a:solidFill>
              </a:rPr>
              <a:t>movilidad nacional (SICUE)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AB1D0FC1-EC3C-42BB-8330-4FD66B7061A4}"/>
              </a:ext>
            </a:extLst>
          </p:cNvPr>
          <p:cNvSpPr/>
          <p:nvPr/>
        </p:nvSpPr>
        <p:spPr>
          <a:xfrm>
            <a:off x="6079844" y="3535191"/>
            <a:ext cx="4336636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700 euros máximo para curso completo y 350 para cinco meses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114028-EF42-4F9E-A687-36BB6350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84" y="421435"/>
            <a:ext cx="1620000" cy="1620000"/>
          </a:xfrm>
          <a:prstGeom prst="rect">
            <a:avLst/>
          </a:prstGeom>
        </p:spPr>
      </p:pic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5BD73BC4-1A0E-4C21-985F-55D01AC48C50}"/>
              </a:ext>
            </a:extLst>
          </p:cNvPr>
          <p:cNvSpPr/>
          <p:nvPr/>
        </p:nvSpPr>
        <p:spPr>
          <a:xfrm>
            <a:off x="2367740" y="4720485"/>
            <a:ext cx="3427520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cap="all">
                <a:solidFill>
                  <a:schemeClr val="bg1"/>
                </a:solidFill>
              </a:rPr>
              <a:t>Becas SANTANDER PROGRESO COVID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2273C0B4-B905-4A8D-8F60-0D8D8554F3DF}"/>
              </a:ext>
            </a:extLst>
          </p:cNvPr>
          <p:cNvSpPr/>
          <p:nvPr/>
        </p:nvSpPr>
        <p:spPr>
          <a:xfrm>
            <a:off x="6096000" y="4807571"/>
            <a:ext cx="4336636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1.000 euros por curso</a:t>
            </a:r>
          </a:p>
        </p:txBody>
      </p:sp>
    </p:spTree>
    <p:extLst>
      <p:ext uri="{BB962C8B-B14F-4D97-AF65-F5344CB8AC3E}">
        <p14:creationId xmlns:p14="http://schemas.microsoft.com/office/powerpoint/2010/main" val="39878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3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41D952-AE47-48E5-B725-EC35CFD326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3258" y="246514"/>
            <a:ext cx="9720000" cy="664372"/>
          </a:xfrm>
          <a:prstGeom prst="rect">
            <a:avLst/>
          </a:prstGeom>
        </p:spPr>
        <p:txBody>
          <a:bodyPr lIns="0" tIns="36000" rIns="72000" bIns="36000" anchor="t" anchorCtr="0">
            <a:normAutofit/>
          </a:bodyPr>
          <a:lstStyle>
            <a:lvl1pPr algn="l">
              <a:defRPr sz="4800">
                <a:solidFill>
                  <a:srgbClr val="B30033"/>
                </a:solidFill>
              </a:defRPr>
            </a:lvl1pPr>
          </a:lstStyle>
          <a:p>
            <a:pPr algn="ctr"/>
            <a:r>
              <a:rPr lang="es-ES" sz="4000" b="1">
                <a:latin typeface="Arial" panose="020B0604020202020204" pitchFamily="34" charset="0"/>
                <a:cs typeface="Arial" panose="020B0604020202020204" pitchFamily="34" charset="0"/>
              </a:rPr>
              <a:t>RESIDENCIAS</a:t>
            </a:r>
          </a:p>
        </p:txBody>
      </p:sp>
      <p:pic>
        <p:nvPicPr>
          <p:cNvPr id="16" name="Picture 4" descr="Resultado de imagen de residencias universitarias ciudad real">
            <a:extLst>
              <a:ext uri="{FF2B5EF4-FFF2-40B4-BE49-F238E27FC236}">
                <a16:creationId xmlns:a16="http://schemas.microsoft.com/office/drawing/2014/main" id="{2DA4D734-8A3C-4107-92EF-82C22683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14" y="283056"/>
            <a:ext cx="2880000" cy="25854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ultado de imagen de residencias universitarias cuenca">
            <a:extLst>
              <a:ext uri="{FF2B5EF4-FFF2-40B4-BE49-F238E27FC236}">
                <a16:creationId xmlns:a16="http://schemas.microsoft.com/office/drawing/2014/main" id="{8A8B00C5-6992-4F87-A279-5BA1F46E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14" y="3131699"/>
            <a:ext cx="2880000" cy="21538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7AF4D8CA-AD3F-42A0-AE84-6EE1CDE92336}"/>
              </a:ext>
            </a:extLst>
          </p:cNvPr>
          <p:cNvSpPr/>
          <p:nvPr/>
        </p:nvSpPr>
        <p:spPr>
          <a:xfrm>
            <a:off x="3872624" y="1127398"/>
            <a:ext cx="3414752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RESIDENCIAS DE LA JCCM</a:t>
            </a: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CDCE88CB-FBCA-4A5F-9084-8229B4CF8F87}"/>
              </a:ext>
            </a:extLst>
          </p:cNvPr>
          <p:cNvSpPr/>
          <p:nvPr/>
        </p:nvSpPr>
        <p:spPr>
          <a:xfrm>
            <a:off x="7568628" y="1150096"/>
            <a:ext cx="4193767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Alojamiento y manutención desde 458 euros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Sólo alojamiento (viviendas) 202 euros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C3C33CBA-CF65-4A49-98D6-D9C5F09FD4B8}"/>
              </a:ext>
            </a:extLst>
          </p:cNvPr>
          <p:cNvSpPr/>
          <p:nvPr/>
        </p:nvSpPr>
        <p:spPr>
          <a:xfrm>
            <a:off x="7568628" y="2234947"/>
            <a:ext cx="4193767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1767 plazas en 14 residencias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Convocatoria: junio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Requisito: reunir los requisitos de acceso a estudios de grado</a:t>
            </a: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EF058E08-87A9-4362-A401-F9DC85F3EC3D}"/>
              </a:ext>
            </a:extLst>
          </p:cNvPr>
          <p:cNvSpPr/>
          <p:nvPr/>
        </p:nvSpPr>
        <p:spPr>
          <a:xfrm>
            <a:off x="3831978" y="3390755"/>
            <a:ext cx="3414752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RESIDENCIAS DE DIPUTACIONES PROVINCIALES 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B2576311-98D6-4DCD-942E-D5CB6374E8D9}"/>
              </a:ext>
            </a:extLst>
          </p:cNvPr>
          <p:cNvSpPr/>
          <p:nvPr/>
        </p:nvSpPr>
        <p:spPr>
          <a:xfrm>
            <a:off x="7568629" y="3390755"/>
            <a:ext cx="4193766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313"/>
            </a:pPr>
            <a:r>
              <a:rPr lang="es-ES" sz="1400" b="1">
                <a:solidFill>
                  <a:srgbClr val="B30033"/>
                </a:solidFill>
              </a:rPr>
              <a:t>Plazas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Sto. Tomás de Villanueva de Ciudad Real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Sta. María de la Cabeza de Toledo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C0A89E4D-27F4-4DCF-AAB3-3AD10EDBA6FC}"/>
              </a:ext>
            </a:extLst>
          </p:cNvPr>
          <p:cNvSpPr/>
          <p:nvPr/>
        </p:nvSpPr>
        <p:spPr>
          <a:xfrm>
            <a:off x="3759202" y="4627079"/>
            <a:ext cx="3566271" cy="89675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OTRAS RESIDENCIAS Y ALOJAMIENTOS </a:t>
            </a:r>
          </a:p>
        </p:txBody>
      </p:sp>
      <p:sp>
        <p:nvSpPr>
          <p:cNvPr id="19" name="Rectángulo redondeado 9">
            <a:extLst>
              <a:ext uri="{FF2B5EF4-FFF2-40B4-BE49-F238E27FC236}">
                <a16:creationId xmlns:a16="http://schemas.microsoft.com/office/drawing/2014/main" id="{3F1E205F-21AA-4F0A-80EA-C3A1A0CEA0F5}"/>
              </a:ext>
            </a:extLst>
          </p:cNvPr>
          <p:cNvSpPr/>
          <p:nvPr/>
        </p:nvSpPr>
        <p:spPr>
          <a:xfrm>
            <a:off x="7568629" y="4627079"/>
            <a:ext cx="4193766" cy="89675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Colegio Mayor Gregorio Marañón de Toledo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15 residencias privadas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Amplia oferta de pisos de alquiler</a:t>
            </a:r>
          </a:p>
        </p:txBody>
      </p:sp>
    </p:spTree>
    <p:extLst>
      <p:ext uri="{BB962C8B-B14F-4D97-AF65-F5344CB8AC3E}">
        <p14:creationId xmlns:p14="http://schemas.microsoft.com/office/powerpoint/2010/main" val="7253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/>
        </p:nvSpPr>
        <p:spPr>
          <a:xfrm>
            <a:off x="2547962" y="373766"/>
            <a:ext cx="7772400" cy="142800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>
                <a:solidFill>
                  <a:srgbClr val="B30033"/>
                </a:solidFill>
              </a:rPr>
              <a:t>EVAU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87977" y="5020119"/>
            <a:ext cx="1041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BF053A"/>
                </a:solidFill>
              </a:rPr>
              <a:t>* Calendario de fechas </a:t>
            </a:r>
            <a:r>
              <a:rPr lang="es-ES" sz="1400" b="1">
                <a:solidFill>
                  <a:srgbClr val="BF053A"/>
                </a:solidFill>
              </a:rPr>
              <a:t>aproximado</a:t>
            </a:r>
            <a:r>
              <a:rPr lang="es-ES" sz="1400">
                <a:solidFill>
                  <a:srgbClr val="BF053A"/>
                </a:solidFill>
              </a:rPr>
              <a:t> expuesto a título orientativo. El calendario definitivo se publicará en la página web de la Universidad para cada curso académico, así como la convocatoria de becas del Ministerio de Educación y Formación Profesional.</a:t>
            </a:r>
            <a:endParaRPr lang="es-ES_tradnl" sz="1400">
              <a:solidFill>
                <a:srgbClr val="BF053A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55585" y="2351282"/>
            <a:ext cx="1647774" cy="12730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solidFill>
                <a:schemeClr val="bg1"/>
              </a:solidFill>
            </a:endParaRPr>
          </a:p>
          <a:p>
            <a:pPr algn="ctr"/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8, 9 y 10 de junio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4, 5 y 6 de julio</a:t>
            </a:r>
          </a:p>
          <a:p>
            <a:pPr algn="ctr"/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91683" y="2393106"/>
            <a:ext cx="1440182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rgbClr val="BF053A"/>
              </a:solidFill>
            </a:endParaRP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Preinscripción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20 de junio a 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8 de julio</a:t>
            </a:r>
          </a:p>
          <a:p>
            <a:pPr algn="ctr"/>
            <a:endParaRPr lang="es-ES" sz="900" b="1" dirty="0">
              <a:solidFill>
                <a:srgbClr val="BF053A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455363" y="2386012"/>
            <a:ext cx="1546191" cy="13111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BF053A"/>
                </a:solidFill>
              </a:rPr>
              <a:t>Publicación listas admitidos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14 , 25 y 28 de julio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30 de agosto 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7 de septiembre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725052" y="2393106"/>
            <a:ext cx="1576360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F053A"/>
                </a:solidFill>
              </a:rPr>
              <a:t>Matrícula</a:t>
            </a:r>
            <a:endParaRPr lang="es-ES" sz="900" b="1">
              <a:solidFill>
                <a:srgbClr val="BF053A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87976" y="2387727"/>
            <a:ext cx="1398470" cy="1273079"/>
          </a:xfrm>
          <a:prstGeom prst="roundRect">
            <a:avLst/>
          </a:prstGeom>
          <a:solidFill>
            <a:srgbClr val="BF053A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Solicitud beca MEFP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marzo a 12 de mayo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55" y="2806882"/>
            <a:ext cx="591363" cy="46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99" y="2833620"/>
            <a:ext cx="591363" cy="469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BD9966-CC95-4F2C-AF18-24E8E328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26" y="2837157"/>
            <a:ext cx="591363" cy="4694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95BB0DF-31FC-4D3B-8A38-EEB8FB99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022" y="2833620"/>
            <a:ext cx="5913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ESTRUCTURA DE LA </a:t>
            </a:r>
            <a:r>
              <a:rPr lang="es-ES" sz="2400" b="1" err="1">
                <a:solidFill>
                  <a:schemeClr val="bg1"/>
                </a:solidFill>
              </a:rPr>
              <a:t>EvAU</a:t>
            </a:r>
            <a:endParaRPr lang="es-ES" sz="2400" b="1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132856"/>
            <a:ext cx="3275368" cy="218079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6023992" y="2132857"/>
            <a:ext cx="4387354" cy="715209"/>
          </a:xfrm>
          <a:prstGeom prst="roundRect">
            <a:avLst/>
          </a:prstGeom>
          <a:solidFill>
            <a:srgbClr val="B30033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600" b="1" cap="all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600" b="1" cap="all">
                <a:latin typeface="Arial" pitchFamily="34" charset="0"/>
                <a:cs typeface="Arial" pitchFamily="34" charset="0"/>
              </a:rPr>
              <a:t>FASE OBLIGATORIA</a:t>
            </a:r>
          </a:p>
          <a:p>
            <a:pPr lvl="0" algn="ctr"/>
            <a:r>
              <a:rPr lang="es-ES" sz="1600" b="1">
                <a:latin typeface="Arial" pitchFamily="34" charset="0"/>
                <a:cs typeface="Arial" pitchFamily="34" charset="0"/>
              </a:rPr>
              <a:t>Sin caducidad</a:t>
            </a:r>
          </a:p>
          <a:p>
            <a:pPr lvl="0" algn="ctr"/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042196" y="3593708"/>
            <a:ext cx="4387354" cy="715209"/>
          </a:xfrm>
          <a:prstGeom prst="roundRect">
            <a:avLst/>
          </a:prstGeom>
          <a:solidFill>
            <a:srgbClr val="B30033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600" b="1" cap="all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600" b="1" cap="all">
                <a:latin typeface="Arial" pitchFamily="34" charset="0"/>
                <a:cs typeface="Arial" pitchFamily="34" charset="0"/>
              </a:rPr>
              <a:t>FASE VOLUNTARIA</a:t>
            </a:r>
          </a:p>
          <a:p>
            <a:pPr lvl="0" algn="ctr"/>
            <a:r>
              <a:rPr lang="es-ES" sz="1600" b="1">
                <a:latin typeface="Arial" pitchFamily="34" charset="0"/>
                <a:cs typeface="Arial" pitchFamily="34" charset="0"/>
              </a:rPr>
              <a:t>Validez dos cursos académicos</a:t>
            </a:r>
          </a:p>
          <a:p>
            <a:pPr lvl="0" algn="ctr"/>
            <a:endParaRPr lang="es-E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/>
          <p:cNvSpPr/>
          <p:nvPr/>
        </p:nvSpPr>
        <p:spPr>
          <a:xfrm>
            <a:off x="2030016" y="1029876"/>
            <a:ext cx="863798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600" b="1">
              <a:solidFill>
                <a:srgbClr val="B3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1600" b="1">
                <a:solidFill>
                  <a:srgbClr val="B3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examinarás de las </a:t>
            </a:r>
            <a:r>
              <a:rPr lang="es-ES" sz="1600" b="1" u="sng">
                <a:solidFill>
                  <a:srgbClr val="B3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asignaturas de 2º de Bachillerato que sean troncales generales cursadas </a:t>
            </a:r>
            <a:r>
              <a:rPr lang="es-ES" sz="1600" b="1">
                <a:solidFill>
                  <a:srgbClr val="B3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modalidad de Bachillerato.</a:t>
            </a:r>
            <a:endParaRPr lang="es-ES" sz="1600">
              <a:solidFill>
                <a:srgbClr val="B3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351584" y="3431747"/>
            <a:ext cx="2371100" cy="58443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CIENCIAS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195065" y="3430608"/>
            <a:ext cx="2367316" cy="59483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CIENCIAS SOCIALES  Y HUMANIDADES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034763" y="3429000"/>
            <a:ext cx="2381718" cy="59483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ARTES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351584" y="280408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FASE OBLIGATORIA </a:t>
            </a:r>
            <a:r>
              <a:rPr lang="es-ES" sz="2400" b="1" err="1">
                <a:solidFill>
                  <a:schemeClr val="bg1"/>
                </a:solidFill>
              </a:rPr>
              <a:t>EvAU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12" name="Rectángulo redondeado 5">
            <a:extLst>
              <a:ext uri="{FF2B5EF4-FFF2-40B4-BE49-F238E27FC236}">
                <a16:creationId xmlns:a16="http://schemas.microsoft.com/office/drawing/2014/main" id="{B41AEF6B-115E-48EA-B57F-3CD44790F0A1}"/>
              </a:ext>
            </a:extLst>
          </p:cNvPr>
          <p:cNvSpPr/>
          <p:nvPr/>
        </p:nvSpPr>
        <p:spPr>
          <a:xfrm>
            <a:off x="2351584" y="2270338"/>
            <a:ext cx="2371101" cy="49269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Historia de España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1BC86EE0-1C7D-4B2E-89A5-D12F18E8A3B0}"/>
              </a:ext>
            </a:extLst>
          </p:cNvPr>
          <p:cNvSpPr/>
          <p:nvPr/>
        </p:nvSpPr>
        <p:spPr>
          <a:xfrm>
            <a:off x="5198482" y="2260283"/>
            <a:ext cx="2371100" cy="49269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Lengua castellana y su literatura II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4" name="Rectángulo redondeado 5">
            <a:extLst>
              <a:ext uri="{FF2B5EF4-FFF2-40B4-BE49-F238E27FC236}">
                <a16:creationId xmlns:a16="http://schemas.microsoft.com/office/drawing/2014/main" id="{7FAFAD3B-2401-4C89-99D2-03B6D9C76FF4}"/>
              </a:ext>
            </a:extLst>
          </p:cNvPr>
          <p:cNvSpPr/>
          <p:nvPr/>
        </p:nvSpPr>
        <p:spPr>
          <a:xfrm>
            <a:off x="8045380" y="2262045"/>
            <a:ext cx="2371100" cy="49269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Lengua extranjera II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5" name="Rectángulo redondeado 5">
            <a:extLst>
              <a:ext uri="{FF2B5EF4-FFF2-40B4-BE49-F238E27FC236}">
                <a16:creationId xmlns:a16="http://schemas.microsoft.com/office/drawing/2014/main" id="{E63668C1-166E-4ADE-95A5-44F12D4B8319}"/>
              </a:ext>
            </a:extLst>
          </p:cNvPr>
          <p:cNvSpPr/>
          <p:nvPr/>
        </p:nvSpPr>
        <p:spPr>
          <a:xfrm>
            <a:off x="2351585" y="4425647"/>
            <a:ext cx="2371101" cy="492695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Matemáticas II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7" name="Rectángulo redondeado 5">
            <a:extLst>
              <a:ext uri="{FF2B5EF4-FFF2-40B4-BE49-F238E27FC236}">
                <a16:creationId xmlns:a16="http://schemas.microsoft.com/office/drawing/2014/main" id="{5EBD727B-588B-4DB6-96B2-C719EA054C89}"/>
              </a:ext>
            </a:extLst>
          </p:cNvPr>
          <p:cNvSpPr/>
          <p:nvPr/>
        </p:nvSpPr>
        <p:spPr>
          <a:xfrm>
            <a:off x="5165266" y="4463794"/>
            <a:ext cx="2371101" cy="41639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Matemáticas aplicadas a las CC. SS. II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 o</a:t>
            </a:r>
          </a:p>
        </p:txBody>
      </p:sp>
      <p:sp>
        <p:nvSpPr>
          <p:cNvPr id="18" name="Rectángulo redondeado 5">
            <a:extLst>
              <a:ext uri="{FF2B5EF4-FFF2-40B4-BE49-F238E27FC236}">
                <a16:creationId xmlns:a16="http://schemas.microsoft.com/office/drawing/2014/main" id="{513DC177-18E7-4F15-9A6E-8765EA25B6D8}"/>
              </a:ext>
            </a:extLst>
          </p:cNvPr>
          <p:cNvSpPr/>
          <p:nvPr/>
        </p:nvSpPr>
        <p:spPr>
          <a:xfrm>
            <a:off x="7995556" y="4450803"/>
            <a:ext cx="2371101" cy="41639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Fundamentos de Arte II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9" name="Rectángulo redondeado 5">
            <a:extLst>
              <a:ext uri="{FF2B5EF4-FFF2-40B4-BE49-F238E27FC236}">
                <a16:creationId xmlns:a16="http://schemas.microsoft.com/office/drawing/2014/main" id="{C7EA328B-B86A-43BC-AE50-87CA7DAC04FD}"/>
              </a:ext>
            </a:extLst>
          </p:cNvPr>
          <p:cNvSpPr/>
          <p:nvPr/>
        </p:nvSpPr>
        <p:spPr>
          <a:xfrm>
            <a:off x="5165266" y="5166946"/>
            <a:ext cx="2371101" cy="41639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Latín II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CALIFICACIÓN DE LA FASE OBLIGATORIA</a:t>
            </a: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/>
        </p:nvGraphicFramePr>
        <p:xfrm>
          <a:off x="3195136" y="2316499"/>
          <a:ext cx="63367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2351584" y="105273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>
                <a:solidFill>
                  <a:srgbClr val="B30033"/>
                </a:solidFill>
                <a:cs typeface="Arial" panose="020B0604020202020204" pitchFamily="34" charset="0"/>
              </a:rPr>
              <a:t>La calificación obtenida en las pruebas se ponderará con la Nota Media del expediente de Bachillerato (NMB) para calcular la nota de acceso a la universidad.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96331" y="530090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>
                <a:solidFill>
                  <a:srgbClr val="B30033"/>
                </a:solidFill>
                <a:cs typeface="Arial" panose="020B0604020202020204" pitchFamily="34" charset="0"/>
              </a:rPr>
              <a:t>Se entenderá superada cuando la nota de acceso a la universidad sea igual o superior a 5 puntos</a:t>
            </a:r>
          </a:p>
        </p:txBody>
      </p:sp>
    </p:spTree>
    <p:extLst>
      <p:ext uri="{BB962C8B-B14F-4D97-AF65-F5344CB8AC3E}">
        <p14:creationId xmlns:p14="http://schemas.microsoft.com/office/powerpoint/2010/main" val="23922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FASE VOLUNTARIA </a:t>
            </a:r>
            <a:r>
              <a:rPr lang="es-ES" sz="2400" b="1" err="1">
                <a:solidFill>
                  <a:schemeClr val="bg1"/>
                </a:solidFill>
              </a:rPr>
              <a:t>EvAU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4" name="Rectángulo redondeado 9">
            <a:extLst>
              <a:ext uri="{FF2B5EF4-FFF2-40B4-BE49-F238E27FC236}">
                <a16:creationId xmlns:a16="http://schemas.microsoft.com/office/drawing/2014/main" id="{AEB05FEE-A727-4AF4-8FC4-48F37B788FC4}"/>
              </a:ext>
            </a:extLst>
          </p:cNvPr>
          <p:cNvSpPr/>
          <p:nvPr/>
        </p:nvSpPr>
        <p:spPr>
          <a:xfrm>
            <a:off x="2363656" y="1148304"/>
            <a:ext cx="2812865" cy="43713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¿Quiénes pueden concurrir?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5" name="Rectángulo redondeado 9">
            <a:extLst>
              <a:ext uri="{FF2B5EF4-FFF2-40B4-BE49-F238E27FC236}">
                <a16:creationId xmlns:a16="http://schemas.microsoft.com/office/drawing/2014/main" id="{00080BE0-C129-4295-BBA7-816C766D744C}"/>
              </a:ext>
            </a:extLst>
          </p:cNvPr>
          <p:cNvSpPr/>
          <p:nvPr/>
        </p:nvSpPr>
        <p:spPr>
          <a:xfrm>
            <a:off x="5558053" y="1722911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Titulados en Técnico Superior de Formación Profesional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C566C885-0C0F-4F47-9005-11A96C60CC75}"/>
              </a:ext>
            </a:extLst>
          </p:cNvPr>
          <p:cNvSpPr/>
          <p:nvPr/>
        </p:nvSpPr>
        <p:spPr>
          <a:xfrm>
            <a:off x="5558052" y="2258979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Titulados en Técnico Superior de Artes Plásticas y Diseño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6D06AB84-4C1B-4788-8EF2-B94E6DD87F8D}"/>
              </a:ext>
            </a:extLst>
          </p:cNvPr>
          <p:cNvSpPr/>
          <p:nvPr/>
        </p:nvSpPr>
        <p:spPr>
          <a:xfrm>
            <a:off x="5542280" y="2785878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Titulados en Técnico Superior de Actividades Deportivas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1444A540-DA8B-4A28-B326-5013E54FC349}"/>
              </a:ext>
            </a:extLst>
          </p:cNvPr>
          <p:cNvSpPr/>
          <p:nvPr/>
        </p:nvSpPr>
        <p:spPr>
          <a:xfrm>
            <a:off x="5558052" y="1164894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Estudiantes que concurran a la fase obligatoria de la </a:t>
            </a:r>
            <a:r>
              <a:rPr lang="es-ES" sz="1400" b="1" err="1">
                <a:solidFill>
                  <a:srgbClr val="B30033"/>
                </a:solidFill>
              </a:rPr>
              <a:t>EvAU</a:t>
            </a:r>
            <a:endParaRPr lang="es-ES" sz="1400" b="1">
              <a:solidFill>
                <a:srgbClr val="B30033"/>
              </a:solidFill>
            </a:endParaRP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E3FFE41D-299F-4843-BA90-3CD257950850}"/>
              </a:ext>
            </a:extLst>
          </p:cNvPr>
          <p:cNvSpPr/>
          <p:nvPr/>
        </p:nvSpPr>
        <p:spPr>
          <a:xfrm>
            <a:off x="5547221" y="3323762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Estudiantes con pruebas de acceso a la universidad superadas que deseen mejorar la nota de admisión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A8487A1E-B177-43EC-89C6-1F5D3956323D}"/>
              </a:ext>
            </a:extLst>
          </p:cNvPr>
          <p:cNvSpPr/>
          <p:nvPr/>
        </p:nvSpPr>
        <p:spPr>
          <a:xfrm>
            <a:off x="2364634" y="4387384"/>
            <a:ext cx="2811887" cy="399760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¿Cómo se califica?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459137CE-8D47-4DDD-AD98-99B0013BABF4}"/>
              </a:ext>
            </a:extLst>
          </p:cNvPr>
          <p:cNvSpPr/>
          <p:nvPr/>
        </p:nvSpPr>
        <p:spPr>
          <a:xfrm>
            <a:off x="5527486" y="4366596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No existe una calificación de conjunto de la prueba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90052EA6-0BF4-46BC-B735-C0EACF03548C}"/>
              </a:ext>
            </a:extLst>
          </p:cNvPr>
          <p:cNvSpPr/>
          <p:nvPr/>
        </p:nvSpPr>
        <p:spPr>
          <a:xfrm>
            <a:off x="5526507" y="4924613"/>
            <a:ext cx="4858428" cy="42054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Para superar cualquier asignatura debes obtener una puntuación igual o superior a 5 puntos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/>
          <p:cNvSpPr/>
          <p:nvPr/>
        </p:nvSpPr>
        <p:spPr>
          <a:xfrm>
            <a:off x="2009017" y="768707"/>
            <a:ext cx="864252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1400" b="1">
              <a:solidFill>
                <a:srgbClr val="B3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1400" b="1">
                <a:solidFill>
                  <a:srgbClr val="B3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Podrás examinarte de </a:t>
            </a:r>
            <a:r>
              <a:rPr lang="es-ES" sz="1400" b="1" u="sng">
                <a:solidFill>
                  <a:srgbClr val="B3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menos dos materias troncales de opción de 2º de Bachillerato, hasta un máximo de cuatro, con independencia de si han sido cursadas o no.</a:t>
            </a:r>
            <a:endParaRPr lang="es-ES" sz="1400" b="1">
              <a:solidFill>
                <a:srgbClr val="B3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62769" y="3587846"/>
            <a:ext cx="864252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rgbClr val="B30033"/>
                </a:solidFill>
                <a:cs typeface="Arial" panose="020B0604020202020204" pitchFamily="34" charset="0"/>
              </a:rPr>
              <a:t>También podrás examinarte de las Troncales Generales de modalidad los alumnos de otros bachilleratos aunque no las hubieras cursado o de una segunda lengua extranjera </a:t>
            </a:r>
          </a:p>
          <a:p>
            <a:pPr algn="ctr"/>
            <a:r>
              <a:rPr lang="es-ES" sz="1400" b="1">
                <a:solidFill>
                  <a:srgbClr val="B30033"/>
                </a:solidFill>
                <a:cs typeface="Arial" panose="020B0604020202020204" pitchFamily="34" charset="0"/>
              </a:rPr>
              <a:t>(inglés, francés, alemán o italiano)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ASIGNATURAS  DE LA FASE VOLUNTARIA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111171" y="1794143"/>
            <a:ext cx="2323746" cy="377558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HUMANIDADES Y </a:t>
            </a: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CIENCIAS SOCIALES</a:t>
            </a:r>
          </a:p>
          <a:p>
            <a:pPr algn="ctr"/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872765" y="1777177"/>
            <a:ext cx="2337883" cy="39452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ARTES</a:t>
            </a:r>
          </a:p>
          <a:p>
            <a:pPr algn="ctr"/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353335" y="4453630"/>
            <a:ext cx="2376147" cy="34806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CIENCIAS</a:t>
            </a:r>
          </a:p>
          <a:p>
            <a:pPr algn="ctr"/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197958" y="4453630"/>
            <a:ext cx="2323746" cy="34806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>
              <a:solidFill>
                <a:schemeClr val="bg1"/>
              </a:solidFill>
            </a:endParaRP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HUMANIDADES  </a:t>
            </a:r>
          </a:p>
          <a:p>
            <a:pPr algn="ctr"/>
            <a:r>
              <a:rPr lang="es-ES" sz="1000" b="1">
                <a:solidFill>
                  <a:schemeClr val="bg1"/>
                </a:solidFill>
              </a:rPr>
              <a:t>CIENCIAS SOCIALES</a:t>
            </a:r>
          </a:p>
          <a:p>
            <a:pPr algn="ctr"/>
            <a:endParaRPr lang="es-ES" sz="1000" b="1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870127" y="4453630"/>
            <a:ext cx="2337883" cy="34806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>
                <a:solidFill>
                  <a:schemeClr val="bg1"/>
                </a:solidFill>
              </a:rPr>
              <a:t>ARTES</a:t>
            </a:r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A38BFD42-DC33-4379-844A-B8B286FD4FE0}"/>
              </a:ext>
            </a:extLst>
          </p:cNvPr>
          <p:cNvSpPr/>
          <p:nvPr/>
        </p:nvSpPr>
        <p:spPr>
          <a:xfrm>
            <a:off x="2402022" y="1816343"/>
            <a:ext cx="2327460" cy="34806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>
                <a:solidFill>
                  <a:schemeClr val="bg1"/>
                </a:solidFill>
              </a:rPr>
              <a:t>CIENCIAS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821777-14EF-430F-A0E5-682BD35B21E1}"/>
              </a:ext>
            </a:extLst>
          </p:cNvPr>
          <p:cNvSpPr txBox="1"/>
          <p:nvPr/>
        </p:nvSpPr>
        <p:spPr>
          <a:xfrm>
            <a:off x="2402023" y="2353685"/>
            <a:ext cx="2278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Física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Química 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Dibujo Técnico II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Geología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Biología </a:t>
            </a:r>
          </a:p>
          <a:p>
            <a:endParaRPr lang="es-ES" sz="1100">
              <a:solidFill>
                <a:srgbClr val="B3003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05F400-C1DF-4265-9035-47390FF55BB7}"/>
              </a:ext>
            </a:extLst>
          </p:cNvPr>
          <p:cNvSpPr txBox="1"/>
          <p:nvPr/>
        </p:nvSpPr>
        <p:spPr>
          <a:xfrm>
            <a:off x="5034971" y="2353686"/>
            <a:ext cx="23237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Historia de la Filosofía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Economía de la Empresa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Geografía 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Griego II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Historia del Arte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696F313-5952-4F2D-ACD9-80D74154840D}"/>
              </a:ext>
            </a:extLst>
          </p:cNvPr>
          <p:cNvSpPr txBox="1"/>
          <p:nvPr/>
        </p:nvSpPr>
        <p:spPr>
          <a:xfrm>
            <a:off x="8000999" y="2407545"/>
            <a:ext cx="22070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Cultura Audiovisual II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Artes Escénicas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Diseño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00443F-EB08-4D63-A378-1BB89AE4E4EA}"/>
              </a:ext>
            </a:extLst>
          </p:cNvPr>
          <p:cNvSpPr txBox="1"/>
          <p:nvPr/>
        </p:nvSpPr>
        <p:spPr>
          <a:xfrm>
            <a:off x="2333518" y="5088184"/>
            <a:ext cx="23778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Matemáticas II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D3BC90-C005-447E-9EC1-7875C60AB362}"/>
              </a:ext>
            </a:extLst>
          </p:cNvPr>
          <p:cNvSpPr txBox="1"/>
          <p:nvPr/>
        </p:nvSpPr>
        <p:spPr>
          <a:xfrm>
            <a:off x="5047210" y="5052625"/>
            <a:ext cx="26252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Matemáticas aplicadas a las CCSS II </a:t>
            </a: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 Latín II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BEE0657-2634-4B6F-AA13-A743BCABC4FA}"/>
              </a:ext>
            </a:extLst>
          </p:cNvPr>
          <p:cNvSpPr txBox="1"/>
          <p:nvPr/>
        </p:nvSpPr>
        <p:spPr>
          <a:xfrm>
            <a:off x="7870126" y="5088184"/>
            <a:ext cx="23378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Fundamentos de Arte II</a:t>
            </a:r>
          </a:p>
        </p:txBody>
      </p:sp>
    </p:spTree>
    <p:extLst>
      <p:ext uri="{BB962C8B-B14F-4D97-AF65-F5344CB8AC3E}">
        <p14:creationId xmlns:p14="http://schemas.microsoft.com/office/powerpoint/2010/main" val="33467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" grpId="0"/>
      <p:bldP spid="15" grpId="0"/>
      <p:bldP spid="17" grpId="0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mujer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FC3C108E-6315-45A2-93CD-6B17BF14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569" y="1602828"/>
            <a:ext cx="3676024" cy="24525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AFC1D2-9780-438A-9955-D268D96CB4A7}"/>
              </a:ext>
            </a:extLst>
          </p:cNvPr>
          <p:cNvSpPr txBox="1"/>
          <p:nvPr/>
        </p:nvSpPr>
        <p:spPr>
          <a:xfrm>
            <a:off x="549667" y="1708246"/>
            <a:ext cx="6693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B30033"/>
                </a:solidFill>
              </a:rPr>
              <a:t>En esta presentación te facilitaremos información sobre becas, </a:t>
            </a:r>
            <a:r>
              <a:rPr lang="es-ES" sz="2800" b="1" err="1">
                <a:solidFill>
                  <a:srgbClr val="B30033"/>
                </a:solidFill>
              </a:rPr>
              <a:t>EvAU</a:t>
            </a:r>
            <a:r>
              <a:rPr lang="es-ES" sz="2800" b="1">
                <a:solidFill>
                  <a:srgbClr val="B30033"/>
                </a:solidFill>
              </a:rPr>
              <a:t> y los trámites administrativos para el inicio de los estudios universitarios en la UCLM</a:t>
            </a:r>
          </a:p>
        </p:txBody>
      </p:sp>
    </p:spTree>
    <p:extLst>
      <p:ext uri="{BB962C8B-B14F-4D97-AF65-F5344CB8AC3E}">
        <p14:creationId xmlns:p14="http://schemas.microsoft.com/office/powerpoint/2010/main" val="27229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ustración del concepto de lenguaje">
            <a:extLst>
              <a:ext uri="{FF2B5EF4-FFF2-40B4-BE49-F238E27FC236}">
                <a16:creationId xmlns:a16="http://schemas.microsoft.com/office/drawing/2014/main" id="{4317AB80-A4F9-4EFB-97DF-DCAE7E56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365532"/>
            <a:ext cx="2316352" cy="13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2351584" y="116632"/>
            <a:ext cx="8064896" cy="688003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¿DE QUÉ IDIOMAS PUEDEN EXAMINARSE?</a:t>
            </a:r>
          </a:p>
        </p:txBody>
      </p:sp>
      <p:sp>
        <p:nvSpPr>
          <p:cNvPr id="23" name="Rectángulo redondeado 5">
            <a:extLst>
              <a:ext uri="{FF2B5EF4-FFF2-40B4-BE49-F238E27FC236}">
                <a16:creationId xmlns:a16="http://schemas.microsoft.com/office/drawing/2014/main" id="{B3FCB567-2B7B-4852-BAD5-F68C5A89D42E}"/>
              </a:ext>
            </a:extLst>
          </p:cNvPr>
          <p:cNvSpPr/>
          <p:nvPr/>
        </p:nvSpPr>
        <p:spPr>
          <a:xfrm>
            <a:off x="2351585" y="1725960"/>
            <a:ext cx="2265473" cy="455235"/>
          </a:xfrm>
          <a:prstGeom prst="roundRect">
            <a:avLst/>
          </a:prstGeom>
          <a:solidFill>
            <a:srgbClr val="B30033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600" b="1" cap="all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600" b="1" cap="all">
                <a:latin typeface="Arial" pitchFamily="34" charset="0"/>
                <a:cs typeface="Arial" pitchFamily="34" charset="0"/>
              </a:rPr>
              <a:t>Fase obligatoria</a:t>
            </a:r>
          </a:p>
          <a:p>
            <a:pPr lvl="0" algn="ctr"/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26" name="Rectángulo redondeado 5">
            <a:extLst>
              <a:ext uri="{FF2B5EF4-FFF2-40B4-BE49-F238E27FC236}">
                <a16:creationId xmlns:a16="http://schemas.microsoft.com/office/drawing/2014/main" id="{F1B50580-7C34-434F-BFD6-C07B7E60F842}"/>
              </a:ext>
            </a:extLst>
          </p:cNvPr>
          <p:cNvSpPr/>
          <p:nvPr/>
        </p:nvSpPr>
        <p:spPr>
          <a:xfrm>
            <a:off x="4865015" y="1725959"/>
            <a:ext cx="5547658" cy="4552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Cualquiera siempre que se hubiera cursado en 2º de bachillerato  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(Inglés, Francés, Alemán o Italiano)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27" name="Rectángulo redondeado 5">
            <a:extLst>
              <a:ext uri="{FF2B5EF4-FFF2-40B4-BE49-F238E27FC236}">
                <a16:creationId xmlns:a16="http://schemas.microsoft.com/office/drawing/2014/main" id="{5BF67977-6779-4624-BD8F-5F2CADE0D183}"/>
              </a:ext>
            </a:extLst>
          </p:cNvPr>
          <p:cNvSpPr/>
          <p:nvPr/>
        </p:nvSpPr>
        <p:spPr>
          <a:xfrm>
            <a:off x="4865015" y="2736758"/>
            <a:ext cx="5547658" cy="4552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Cualquiera (Inglés, Francés, Alemán o Italiano), se haya cursado o no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8" name="Rectángulo redondeado 5">
            <a:extLst>
              <a:ext uri="{FF2B5EF4-FFF2-40B4-BE49-F238E27FC236}">
                <a16:creationId xmlns:a16="http://schemas.microsoft.com/office/drawing/2014/main" id="{F389A2C9-9F44-4D89-A403-A189F0E18BD6}"/>
              </a:ext>
            </a:extLst>
          </p:cNvPr>
          <p:cNvSpPr/>
          <p:nvPr/>
        </p:nvSpPr>
        <p:spPr>
          <a:xfrm>
            <a:off x="2351585" y="2736757"/>
            <a:ext cx="2265473" cy="455235"/>
          </a:xfrm>
          <a:prstGeom prst="roundRect">
            <a:avLst/>
          </a:prstGeom>
          <a:solidFill>
            <a:srgbClr val="B30033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600" b="1" cap="all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600" b="1" cap="all">
                <a:latin typeface="Arial" pitchFamily="34" charset="0"/>
                <a:cs typeface="Arial" pitchFamily="34" charset="0"/>
              </a:rPr>
              <a:t>Fase voluntaria</a:t>
            </a:r>
          </a:p>
          <a:p>
            <a:pPr lvl="0" algn="ctr"/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19" name="Rectángulo redondeado 5">
            <a:extLst>
              <a:ext uri="{FF2B5EF4-FFF2-40B4-BE49-F238E27FC236}">
                <a16:creationId xmlns:a16="http://schemas.microsoft.com/office/drawing/2014/main" id="{EED9F7AB-2FFE-43F2-964C-609F5ECE39D4}"/>
              </a:ext>
            </a:extLst>
          </p:cNvPr>
          <p:cNvSpPr/>
          <p:nvPr/>
        </p:nvSpPr>
        <p:spPr>
          <a:xfrm>
            <a:off x="4865015" y="3482510"/>
            <a:ext cx="5547658" cy="4552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Pueden examinarse del idioma ya examinado en fase obligatoria en otra convocatoria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8" name="Rectángulo redondeado 5">
            <a:extLst>
              <a:ext uri="{FF2B5EF4-FFF2-40B4-BE49-F238E27FC236}">
                <a16:creationId xmlns:a16="http://schemas.microsoft.com/office/drawing/2014/main" id="{16577449-71C2-4577-B9B2-91EC85AF1872}"/>
              </a:ext>
            </a:extLst>
          </p:cNvPr>
          <p:cNvSpPr/>
          <p:nvPr/>
        </p:nvSpPr>
        <p:spPr>
          <a:xfrm>
            <a:off x="4865015" y="4223990"/>
            <a:ext cx="5547658" cy="45523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En este último caso, no se recalculará la calificación 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obtenida en la fase obligatoria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18" grpId="0" animBg="1"/>
      <p:bldP spid="1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MATRÍCULA DE LA </a:t>
            </a:r>
            <a:r>
              <a:rPr lang="es-ES" sz="2400" b="1" err="1">
                <a:solidFill>
                  <a:schemeClr val="bg1"/>
                </a:solidFill>
              </a:rPr>
              <a:t>EvAU</a:t>
            </a:r>
            <a:endParaRPr lang="es-ES" sz="2400" b="1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51584" y="1254347"/>
            <a:ext cx="2662966" cy="3782824"/>
          </a:xfrm>
          <a:prstGeom prst="rect">
            <a:avLst/>
          </a:prstGeom>
        </p:spPr>
      </p:pic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4BA9D14B-8636-47FD-9F68-A9063AD370E2}"/>
              </a:ext>
            </a:extLst>
          </p:cNvPr>
          <p:cNvSpPr/>
          <p:nvPr/>
        </p:nvSpPr>
        <p:spPr>
          <a:xfrm>
            <a:off x="5335328" y="1823124"/>
            <a:ext cx="1984809" cy="64303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cap="all">
              <a:solidFill>
                <a:schemeClr val="bg1"/>
              </a:solidFill>
            </a:endParaRPr>
          </a:p>
          <a:p>
            <a:pPr algn="ctr"/>
            <a:r>
              <a:rPr lang="es-ES" sz="1200" b="1" cap="all">
                <a:solidFill>
                  <a:schemeClr val="bg1"/>
                </a:solidFill>
              </a:rPr>
              <a:t>¿Dónde?</a:t>
            </a:r>
          </a:p>
          <a:p>
            <a:pPr algn="ctr"/>
            <a:endParaRPr lang="es-ES" sz="1200" b="1" cap="all">
              <a:solidFill>
                <a:schemeClr val="bg1"/>
              </a:solidFill>
            </a:endParaRP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4F05F9CF-998A-45F6-96C7-EAF12ACB583F}"/>
              </a:ext>
            </a:extLst>
          </p:cNvPr>
          <p:cNvSpPr/>
          <p:nvPr/>
        </p:nvSpPr>
        <p:spPr>
          <a:xfrm>
            <a:off x="5335328" y="3585019"/>
            <a:ext cx="1984809" cy="64303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cap="all">
                <a:solidFill>
                  <a:schemeClr val="bg1"/>
                </a:solidFill>
              </a:rPr>
              <a:t>¿Y si quiero presentarme a la Extraordinaria?</a:t>
            </a: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BCA099C2-59BF-482B-BBAA-9FD3E641C633}"/>
              </a:ext>
            </a:extLst>
          </p:cNvPr>
          <p:cNvSpPr/>
          <p:nvPr/>
        </p:nvSpPr>
        <p:spPr>
          <a:xfrm>
            <a:off x="7684292" y="1823124"/>
            <a:ext cx="2732189" cy="64303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B30033"/>
              </a:solidFill>
            </a:endParaRPr>
          </a:p>
          <a:p>
            <a:pPr algn="ctr"/>
            <a:r>
              <a:rPr lang="es-ES" sz="1200" b="1">
                <a:solidFill>
                  <a:srgbClr val="B30033"/>
                </a:solidFill>
              </a:rPr>
              <a:t>En tu I.E.S.</a:t>
            </a:r>
          </a:p>
          <a:p>
            <a:pPr algn="ctr"/>
            <a:endParaRPr lang="es-ES" sz="1200" b="1">
              <a:solidFill>
                <a:srgbClr val="B30033"/>
              </a:solidFill>
            </a:endParaRP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617F8B63-6063-4DAE-8705-A48EC4AFB27F}"/>
              </a:ext>
            </a:extLst>
          </p:cNvPr>
          <p:cNvSpPr/>
          <p:nvPr/>
        </p:nvSpPr>
        <p:spPr>
          <a:xfrm>
            <a:off x="7680177" y="3584660"/>
            <a:ext cx="2732189" cy="64303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B30033"/>
              </a:solidFill>
            </a:endParaRPr>
          </a:p>
          <a:p>
            <a:pPr algn="ctr"/>
            <a:r>
              <a:rPr lang="es-ES" sz="1200" b="1">
                <a:solidFill>
                  <a:srgbClr val="B30033"/>
                </a:solidFill>
              </a:rPr>
              <a:t>Necesitarás volver a hacer la matrícula en junio</a:t>
            </a:r>
          </a:p>
          <a:p>
            <a:pPr algn="ctr"/>
            <a:endParaRPr lang="es-ES" sz="1200" b="1">
              <a:solidFill>
                <a:srgbClr val="B30033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45D2EA0-DBF5-428E-B1C0-152B7DBF4762}"/>
              </a:ext>
            </a:extLst>
          </p:cNvPr>
          <p:cNvSpPr/>
          <p:nvPr/>
        </p:nvSpPr>
        <p:spPr>
          <a:xfrm>
            <a:off x="5335328" y="2703713"/>
            <a:ext cx="1984809" cy="643032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cap="all">
              <a:solidFill>
                <a:schemeClr val="bg1"/>
              </a:solidFill>
            </a:endParaRPr>
          </a:p>
          <a:p>
            <a:pPr algn="ctr"/>
            <a:r>
              <a:rPr lang="es-ES" sz="1200" b="1" cap="all">
                <a:solidFill>
                  <a:schemeClr val="bg1"/>
                </a:solidFill>
              </a:rPr>
              <a:t>¿Cuándo?</a:t>
            </a:r>
          </a:p>
          <a:p>
            <a:pPr algn="ctr"/>
            <a:endParaRPr lang="es-ES" sz="1200" b="1" cap="all">
              <a:solidFill>
                <a:schemeClr val="bg1"/>
              </a:solidFill>
            </a:endParaRP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35C677C5-2AC4-489C-9465-40EB3DCC0003}"/>
              </a:ext>
            </a:extLst>
          </p:cNvPr>
          <p:cNvSpPr/>
          <p:nvPr/>
        </p:nvSpPr>
        <p:spPr>
          <a:xfrm>
            <a:off x="7684292" y="2703713"/>
            <a:ext cx="2732189" cy="64303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B30033"/>
              </a:solidFill>
            </a:endParaRPr>
          </a:p>
          <a:p>
            <a:pPr algn="ctr"/>
            <a:r>
              <a:rPr lang="es-ES" sz="1200" b="1">
                <a:solidFill>
                  <a:srgbClr val="B30033"/>
                </a:solidFill>
              </a:rPr>
              <a:t>En las fechas que te indique tu I.E.S. en mayo para la Ordinaria</a:t>
            </a:r>
          </a:p>
          <a:p>
            <a:pPr algn="ctr"/>
            <a:endParaRPr lang="es-ES" sz="1200" b="1">
              <a:solidFill>
                <a:srgbClr val="B3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786715" y="2795590"/>
            <a:ext cx="7154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>
                <a:solidFill>
                  <a:srgbClr val="C00000"/>
                </a:solidFill>
              </a:rPr>
              <a:t>Evita problemas durante las pruebas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-99611"/>
            <a:ext cx="21907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382753" y="76217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cap="all">
                <a:solidFill>
                  <a:schemeClr val="bg1"/>
                </a:solidFill>
              </a:rPr>
              <a:t>Adaptaciones para las pruebas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89E00748-D7A2-407C-ADEE-18CB18D7D54D}"/>
              </a:ext>
            </a:extLst>
          </p:cNvPr>
          <p:cNvSpPr/>
          <p:nvPr/>
        </p:nvSpPr>
        <p:spPr>
          <a:xfrm>
            <a:off x="6384032" y="934609"/>
            <a:ext cx="4063617" cy="1837167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Si tienes alguna discapacidad o dificultad específica para el aprendizaje, no te preocupes, hay previsto un procedimiento de adaptaciones para la </a:t>
            </a:r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5975F3FA-7726-4136-AD2E-880740F5CED7}"/>
              </a:ext>
            </a:extLst>
          </p:cNvPr>
          <p:cNvSpPr/>
          <p:nvPr/>
        </p:nvSpPr>
        <p:spPr>
          <a:xfrm>
            <a:off x="6352861" y="2821627"/>
            <a:ext cx="4063617" cy="1081428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Son los orientadores de cada instituto los encargados de solicitar la adaptación de los estudiantes con necesidades educativas especiales de su centro (plazo: marzo-abril)</a:t>
            </a: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A5076649-9857-4BD5-82A9-624DD212DE8C}"/>
              </a:ext>
            </a:extLst>
          </p:cNvPr>
          <p:cNvSpPr/>
          <p:nvPr/>
        </p:nvSpPr>
        <p:spPr>
          <a:xfrm>
            <a:off x="6352861" y="4036373"/>
            <a:ext cx="4063617" cy="1081428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Se tienen en cuenta las adaptaciones que ya tiene el estudiante en su instituto y las peculiaridades de la prueba, garantizándose los principios de igualdad de oportunidades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32F3D8-260D-4515-861A-C0BF48F8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38" y="1773229"/>
            <a:ext cx="2507465" cy="27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1992" y="2491373"/>
            <a:ext cx="5538316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defRPr/>
            </a:pPr>
            <a:r>
              <a:rPr lang="es-ES">
                <a:solidFill>
                  <a:srgbClr val="C00000"/>
                </a:solidFill>
                <a:ea typeface="ＭＳ Ｐゴシック"/>
                <a:cs typeface="Arial"/>
              </a:rPr>
              <a:t>Infórmate  con la antelación suficiente sobre las fechas y lugares de  examen. Puedes consultarlo en nuestra </a:t>
            </a:r>
            <a:r>
              <a:rPr lang="es-ES">
                <a:solidFill>
                  <a:schemeClr val="accent4">
                    <a:lumMod val="75000"/>
                  </a:schemeClr>
                </a:solidFill>
                <a:ea typeface="ＭＳ Ｐゴシック"/>
                <a:cs typeface="Arial"/>
                <a:hlinkClick r:id="rId2"/>
              </a:rPr>
              <a:t>web </a:t>
            </a:r>
            <a:r>
              <a:rPr lang="es-ES">
                <a:solidFill>
                  <a:srgbClr val="C00000"/>
                </a:solidFill>
                <a:ea typeface="ＭＳ Ｐゴシック"/>
                <a:cs typeface="Arial"/>
              </a:rPr>
              <a:t>y en tu Instituto.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11825" y="4249765"/>
            <a:ext cx="563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>
                <a:solidFill>
                  <a:srgbClr val="C00000"/>
                </a:solidFill>
              </a:rPr>
              <a:t>Cuando vayas al examen debes llevar el D.N.I./N.I.E. y tu resguardo del abono de la matrícula en la </a:t>
            </a:r>
            <a:r>
              <a:rPr lang="es-ES" err="1">
                <a:solidFill>
                  <a:srgbClr val="C00000"/>
                </a:solidFill>
              </a:rPr>
              <a:t>EvAU</a:t>
            </a:r>
            <a:r>
              <a:rPr lang="es-ES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11824" y="595651"/>
            <a:ext cx="5609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>
                <a:solidFill>
                  <a:srgbClr val="C00000"/>
                </a:solidFill>
              </a:rPr>
              <a:t>Elige adecuadamente las asignaturas de las que te vas a examinar en la fase voluntaria, porque ello condicionará tu nota de admisión. Utiliza la ayuda del </a:t>
            </a:r>
            <a:r>
              <a:rPr lang="es-ES" u="sng" kern="0">
                <a:solidFill>
                  <a:schemeClr val="accent6"/>
                </a:solidFill>
                <a:hlinkClick r:id="rId3"/>
              </a:rPr>
              <a:t>simulador de calificaciones</a:t>
            </a:r>
            <a:endParaRPr lang="es-E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727417" y="3727934"/>
            <a:ext cx="1384689" cy="19669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827" y="275670"/>
            <a:ext cx="1844279" cy="21105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704" y="2262668"/>
            <a:ext cx="2112064" cy="17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32498" y="2133909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>
                <a:solidFill>
                  <a:srgbClr val="BF053A"/>
                </a:solidFill>
              </a:rPr>
              <a:t>Ve tranquilo, las pruebas las superan más del 90 % de los estudiantes presentados.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45330" y="52401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rgbClr val="BF053A"/>
                </a:solidFill>
              </a:rPr>
              <a:t>Ten presente que siempre puedes presentarte en las siguientes convocatorias, incluso en el mismo año, y en ese caso te guardamos la mejor nota.	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767" y="3518003"/>
            <a:ext cx="2194185" cy="145703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07568" y="205511"/>
            <a:ext cx="4505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>
                <a:solidFill>
                  <a:srgbClr val="BF053A"/>
                </a:solidFill>
              </a:rPr>
              <a:t>Activa el usuario que te facilitamos al realizar tu inscripción en las Pruebas. </a:t>
            </a:r>
          </a:p>
          <a:p>
            <a:pPr algn="just">
              <a:defRPr/>
            </a:pPr>
            <a:endParaRPr lang="es-ES">
              <a:solidFill>
                <a:srgbClr val="BF053A"/>
              </a:solidFill>
            </a:endParaRPr>
          </a:p>
          <a:p>
            <a:pPr algn="just">
              <a:defRPr/>
            </a:pPr>
            <a:r>
              <a:rPr lang="es-ES">
                <a:solidFill>
                  <a:srgbClr val="BF053A"/>
                </a:solidFill>
              </a:rPr>
              <a:t>Lo necesitarás para realizar cualquier gestión en la Secretaría Virtual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88" y="320609"/>
            <a:ext cx="3421047" cy="1135760"/>
          </a:xfrm>
          <a:prstGeom prst="rect">
            <a:avLst/>
          </a:prstGeom>
        </p:spPr>
      </p:pic>
      <p:pic>
        <p:nvPicPr>
          <p:cNvPr id="7" name="Imagen 6" descr="Persona posando haciendo gesto con la mano en la cintura&#10;&#10;Descripción generada automáticamente con confianza baja">
            <a:extLst>
              <a:ext uri="{FF2B5EF4-FFF2-40B4-BE49-F238E27FC236}">
                <a16:creationId xmlns:a16="http://schemas.microsoft.com/office/drawing/2014/main" id="{4128B8D9-A7D0-4806-B849-F27A908C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121" y="2054070"/>
            <a:ext cx="2194185" cy="14639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72D0BE9-2453-476C-B902-7AD6A786A28E}"/>
              </a:ext>
            </a:extLst>
          </p:cNvPr>
          <p:cNvSpPr txBox="1"/>
          <p:nvPr/>
        </p:nvSpPr>
        <p:spPr>
          <a:xfrm>
            <a:off x="2526854" y="4111260"/>
            <a:ext cx="5190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>
                <a:solidFill>
                  <a:srgbClr val="BF053A"/>
                </a:solidFill>
              </a:rPr>
              <a:t>Ten presente que dispondrás para cada ejercicio de un cuadernillo con una extensión máxima de 6 páginas de tamaño A4 para contestar.</a:t>
            </a:r>
          </a:p>
        </p:txBody>
      </p:sp>
    </p:spTree>
    <p:extLst>
      <p:ext uri="{BB962C8B-B14F-4D97-AF65-F5344CB8AC3E}">
        <p14:creationId xmlns:p14="http://schemas.microsoft.com/office/powerpoint/2010/main" val="1296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TIPO DE EXAMEN </a:t>
            </a:r>
            <a:r>
              <a:rPr lang="es-ES" sz="2400" b="1" err="1">
                <a:solidFill>
                  <a:schemeClr val="bg1"/>
                </a:solidFill>
              </a:rPr>
              <a:t>EvAU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4BA9D14B-8636-47FD-9F68-A9063AD370E2}"/>
              </a:ext>
            </a:extLst>
          </p:cNvPr>
          <p:cNvSpPr/>
          <p:nvPr/>
        </p:nvSpPr>
        <p:spPr>
          <a:xfrm>
            <a:off x="2351584" y="1334853"/>
            <a:ext cx="2927670" cy="57606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¿Cuántos supuestos hay?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BCA099C2-59BF-482B-BBAA-9FD3E641C633}"/>
              </a:ext>
            </a:extLst>
          </p:cNvPr>
          <p:cNvSpPr/>
          <p:nvPr/>
        </p:nvSpPr>
        <p:spPr>
          <a:xfrm>
            <a:off x="5465687" y="1334853"/>
            <a:ext cx="495079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Sólo se propondrá un supuesto por materia con bloques o preguntas a elegir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617F8B63-6063-4DAE-8705-A48EC4AFB27F}"/>
              </a:ext>
            </a:extLst>
          </p:cNvPr>
          <p:cNvSpPr/>
          <p:nvPr/>
        </p:nvSpPr>
        <p:spPr>
          <a:xfrm>
            <a:off x="5465685" y="4609499"/>
            <a:ext cx="495079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Suma del valor máximo de todas las preguntas 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=</a:t>
            </a: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Puntuación máxima del ejercicio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45D2EA0-DBF5-428E-B1C0-152B7DBF4762}"/>
              </a:ext>
            </a:extLst>
          </p:cNvPr>
          <p:cNvSpPr/>
          <p:nvPr/>
        </p:nvSpPr>
        <p:spPr>
          <a:xfrm>
            <a:off x="2351584" y="2414363"/>
            <a:ext cx="2927670" cy="576064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¿Debo contestar todas las preguntas del supuesto?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35C677C5-2AC4-489C-9465-40EB3DCC0003}"/>
              </a:ext>
            </a:extLst>
          </p:cNvPr>
          <p:cNvSpPr/>
          <p:nvPr/>
        </p:nvSpPr>
        <p:spPr>
          <a:xfrm>
            <a:off x="5465685" y="3143695"/>
            <a:ext cx="495079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Dentro del ejercicio te propondrán varias preguntas por bloques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0A949A32-20BE-4365-878F-912A420D6D8B}"/>
              </a:ext>
            </a:extLst>
          </p:cNvPr>
          <p:cNvSpPr/>
          <p:nvPr/>
        </p:nvSpPr>
        <p:spPr>
          <a:xfrm>
            <a:off x="5465685" y="3873877"/>
            <a:ext cx="495079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Podrás elegir entre las que te proponga el Tribunal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65238B61-65D0-4A6C-A440-41916C9D188F}"/>
              </a:ext>
            </a:extLst>
          </p:cNvPr>
          <p:cNvSpPr/>
          <p:nvPr/>
        </p:nvSpPr>
        <p:spPr>
          <a:xfrm>
            <a:off x="5465686" y="2414363"/>
            <a:ext cx="495079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Lee atentamente las instrucciones del ejercicio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pic>
        <p:nvPicPr>
          <p:cNvPr id="14" name="Picture 2" descr="http://www.puzzleclopedia.com/wp-content/uploads/bombilla.jpg">
            <a:extLst>
              <a:ext uri="{FF2B5EF4-FFF2-40B4-BE49-F238E27FC236}">
                <a16:creationId xmlns:a16="http://schemas.microsoft.com/office/drawing/2014/main" id="{7A942E52-247F-4BC5-848A-7DF4E96C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886687"/>
            <a:ext cx="419941" cy="5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3"/>
            <a:extLst>
              <a:ext uri="{FF2B5EF4-FFF2-40B4-BE49-F238E27FC236}">
                <a16:creationId xmlns:a16="http://schemas.microsoft.com/office/drawing/2014/main" id="{8D753291-2393-40A1-8F3D-A14FA27184ED}"/>
              </a:ext>
            </a:extLst>
          </p:cNvPr>
          <p:cNvSpPr txBox="1"/>
          <p:nvPr/>
        </p:nvSpPr>
        <p:spPr>
          <a:xfrm>
            <a:off x="2734431" y="3935938"/>
            <a:ext cx="258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 los ejercicios propuestos el año anterior</a:t>
            </a:r>
            <a:endParaRPr lang="es-ES" sz="14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7">
            <a:extLst>
              <a:ext uri="{FF2B5EF4-FFF2-40B4-BE49-F238E27FC236}">
                <a16:creationId xmlns:a16="http://schemas.microsoft.com/office/drawing/2014/main" id="{33497CC3-9D2A-4C71-8B46-E63906B84CB7}"/>
              </a:ext>
            </a:extLst>
          </p:cNvPr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INFORMACIÓN COVID19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F1713-BB64-40EC-8E20-07E78C8BA093}"/>
              </a:ext>
            </a:extLst>
          </p:cNvPr>
          <p:cNvSpPr txBox="1"/>
          <p:nvPr/>
        </p:nvSpPr>
        <p:spPr>
          <a:xfrm>
            <a:off x="3394126" y="5173307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/>
              <a:t>INCIDENCIAS COVID: </a:t>
            </a:r>
            <a:r>
              <a:rPr lang="pt-BR" sz="2400" b="1">
                <a:hlinkClick r:id="rId2"/>
              </a:rPr>
              <a:t>evau2022@uclm.es</a:t>
            </a:r>
            <a:r>
              <a:rPr lang="pt-BR" sz="2400" b="1"/>
              <a:t>  </a:t>
            </a:r>
          </a:p>
        </p:txBody>
      </p:sp>
      <p:pic>
        <p:nvPicPr>
          <p:cNvPr id="6" name="Imagen 5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4AC706C2-FB38-4A1C-A0AD-38F5E4D7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406" y="874678"/>
            <a:ext cx="6097712" cy="42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… LAS NOTAS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C07E5F88-F3D5-4F2D-88FD-A0A278D92670}"/>
              </a:ext>
            </a:extLst>
          </p:cNvPr>
          <p:cNvSpPr/>
          <p:nvPr/>
        </p:nvSpPr>
        <p:spPr>
          <a:xfrm>
            <a:off x="2639624" y="1615934"/>
            <a:ext cx="2128679" cy="366636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¿Cuándo?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0085141A-B771-413D-863F-D11134CC0A67}"/>
              </a:ext>
            </a:extLst>
          </p:cNvPr>
          <p:cNvSpPr/>
          <p:nvPr/>
        </p:nvSpPr>
        <p:spPr>
          <a:xfrm>
            <a:off x="2639624" y="2336294"/>
            <a:ext cx="2128679" cy="366636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¿Dónde?</a:t>
            </a:r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EF81FDC0-CC61-4FD8-9577-6D492300DC21}"/>
              </a:ext>
            </a:extLst>
          </p:cNvPr>
          <p:cNvSpPr/>
          <p:nvPr/>
        </p:nvSpPr>
        <p:spPr>
          <a:xfrm>
            <a:off x="5252201" y="1621363"/>
            <a:ext cx="4938317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3 días hábiles aproximadamente a partir del último día de exámenes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22A65138-5004-4486-B21C-DCF8946250C1}"/>
              </a:ext>
            </a:extLst>
          </p:cNvPr>
          <p:cNvSpPr/>
          <p:nvPr/>
        </p:nvSpPr>
        <p:spPr>
          <a:xfrm>
            <a:off x="5233605" y="2332578"/>
            <a:ext cx="4984100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Correo electrónico y web UCLM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625DF871-5C71-4D4F-A0E4-FAC877F5DA61}"/>
              </a:ext>
            </a:extLst>
          </p:cNvPr>
          <p:cNvSpPr/>
          <p:nvPr/>
        </p:nvSpPr>
        <p:spPr>
          <a:xfrm>
            <a:off x="2639624" y="3092618"/>
            <a:ext cx="2154051" cy="366636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¿Y la tarjeta con las notas?</a:t>
            </a:r>
          </a:p>
        </p:txBody>
      </p:sp>
      <p:sp>
        <p:nvSpPr>
          <p:cNvPr id="18" name="Rectángulo redondeado 9">
            <a:extLst>
              <a:ext uri="{FF2B5EF4-FFF2-40B4-BE49-F238E27FC236}">
                <a16:creationId xmlns:a16="http://schemas.microsoft.com/office/drawing/2014/main" id="{12966ACF-9E03-4C91-894E-C07616A26AAC}"/>
              </a:ext>
            </a:extLst>
          </p:cNvPr>
          <p:cNvSpPr/>
          <p:nvPr/>
        </p:nvSpPr>
        <p:spPr>
          <a:xfrm>
            <a:off x="5232823" y="3092618"/>
            <a:ext cx="4984968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Descargable desde la Secretaría Virtual y la Sede Electrónica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19" name="Rectángulo redondeado 9">
            <a:extLst>
              <a:ext uri="{FF2B5EF4-FFF2-40B4-BE49-F238E27FC236}">
                <a16:creationId xmlns:a16="http://schemas.microsoft.com/office/drawing/2014/main" id="{2B365AB5-5B98-428B-9C59-BD03D11AB834}"/>
              </a:ext>
            </a:extLst>
          </p:cNvPr>
          <p:cNvSpPr/>
          <p:nvPr/>
        </p:nvSpPr>
        <p:spPr>
          <a:xfrm>
            <a:off x="5252200" y="3656081"/>
            <a:ext cx="4984077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Necesitarás tu usuario activado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20" name="Rectángulo redondeado 9">
            <a:extLst>
              <a:ext uri="{FF2B5EF4-FFF2-40B4-BE49-F238E27FC236}">
                <a16:creationId xmlns:a16="http://schemas.microsoft.com/office/drawing/2014/main" id="{2BB18FE7-588A-44B2-B511-9EDEB11EF161}"/>
              </a:ext>
            </a:extLst>
          </p:cNvPr>
          <p:cNvSpPr/>
          <p:nvPr/>
        </p:nvSpPr>
        <p:spPr>
          <a:xfrm>
            <a:off x="5232822" y="4183978"/>
            <a:ext cx="4984969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Incluye firma digital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21" name="Rectángulo redondeado 9">
            <a:extLst>
              <a:ext uri="{FF2B5EF4-FFF2-40B4-BE49-F238E27FC236}">
                <a16:creationId xmlns:a16="http://schemas.microsoft.com/office/drawing/2014/main" id="{6A2A1253-50AC-471E-B058-A7459B62F467}"/>
              </a:ext>
            </a:extLst>
          </p:cNvPr>
          <p:cNvSpPr/>
          <p:nvPr/>
        </p:nvSpPr>
        <p:spPr>
          <a:xfrm>
            <a:off x="5273330" y="4773757"/>
            <a:ext cx="4934677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No es necesario compulsarla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7405478-C1FE-4169-BE50-D9F0DE42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61" y="3993865"/>
            <a:ext cx="2023299" cy="1732398"/>
          </a:xfrm>
          <a:prstGeom prst="rect">
            <a:avLst/>
          </a:prstGeom>
        </p:spPr>
      </p:pic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8B878C2B-8B40-48A0-B21D-3D43F519633E}"/>
              </a:ext>
            </a:extLst>
          </p:cNvPr>
          <p:cNvSpPr/>
          <p:nvPr/>
        </p:nvSpPr>
        <p:spPr>
          <a:xfrm>
            <a:off x="5226257" y="5411785"/>
            <a:ext cx="4967108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Podrás obtener la tarjeta definitiva si renuncias a la revisión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23" name="Rectángulo redondeado 9">
            <a:extLst>
              <a:ext uri="{FF2B5EF4-FFF2-40B4-BE49-F238E27FC236}">
                <a16:creationId xmlns:a16="http://schemas.microsoft.com/office/drawing/2014/main" id="{0AF4C57D-395A-44E3-9337-EF1057A9A989}"/>
              </a:ext>
            </a:extLst>
          </p:cNvPr>
          <p:cNvSpPr/>
          <p:nvPr/>
        </p:nvSpPr>
        <p:spPr>
          <a:xfrm>
            <a:off x="2639624" y="904484"/>
            <a:ext cx="2128679" cy="366636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¿Cómo?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25" name="Rectángulo redondeado 9">
            <a:extLst>
              <a:ext uri="{FF2B5EF4-FFF2-40B4-BE49-F238E27FC236}">
                <a16:creationId xmlns:a16="http://schemas.microsoft.com/office/drawing/2014/main" id="{3A404C79-D74F-4C3F-A6E5-2C92B3A6B8FD}"/>
              </a:ext>
            </a:extLst>
          </p:cNvPr>
          <p:cNvSpPr/>
          <p:nvPr/>
        </p:nvSpPr>
        <p:spPr>
          <a:xfrm>
            <a:off x="5233606" y="903434"/>
            <a:ext cx="4984100" cy="366636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Las correcciones se realizan de forma totalmente anónima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919536" y="1581667"/>
            <a:ext cx="8316540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s-ES" sz="3200" b="1"/>
          </a:p>
        </p:txBody>
      </p:sp>
      <p:sp>
        <p:nvSpPr>
          <p:cNvPr id="11" name="10 Rectángulo"/>
          <p:cNvSpPr/>
          <p:nvPr/>
        </p:nvSpPr>
        <p:spPr>
          <a:xfrm>
            <a:off x="1739900" y="2636912"/>
            <a:ext cx="87122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ctr">
              <a:lnSpc>
                <a:spcPct val="80000"/>
              </a:lnSpc>
              <a:spcBef>
                <a:spcPct val="20000"/>
              </a:spcBef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855640" y="1085719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>
                <a:solidFill>
                  <a:srgbClr val="B30033"/>
                </a:solidFill>
              </a:rPr>
              <a:t>Revisión</a:t>
            </a:r>
            <a:br>
              <a:rPr lang="es-ES" sz="5400" b="1">
                <a:solidFill>
                  <a:srgbClr val="B30033"/>
                </a:solidFill>
              </a:rPr>
            </a:br>
            <a:r>
              <a:rPr lang="es-ES" sz="5400" b="1">
                <a:solidFill>
                  <a:srgbClr val="B30033"/>
                </a:solidFill>
              </a:rPr>
              <a:t>de las calificaciones de la </a:t>
            </a:r>
            <a:r>
              <a:rPr lang="es-ES" sz="5400" b="1" err="1">
                <a:solidFill>
                  <a:srgbClr val="B30033"/>
                </a:solidFill>
              </a:rPr>
              <a:t>EvAU</a:t>
            </a:r>
            <a:endParaRPr lang="es-ES" sz="54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2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2315072" y="126611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>
                <a:solidFill>
                  <a:srgbClr val="B30033"/>
                </a:solidFill>
              </a:rPr>
              <a:t>Algunos consejos sobre trámites administrativos…</a:t>
            </a:r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0324171E-696C-4187-AC67-CA956BE6C8BF}"/>
              </a:ext>
            </a:extLst>
          </p:cNvPr>
          <p:cNvSpPr/>
          <p:nvPr/>
        </p:nvSpPr>
        <p:spPr>
          <a:xfrm>
            <a:off x="3340846" y="4389218"/>
            <a:ext cx="2372277" cy="763272"/>
          </a:xfrm>
          <a:prstGeom prst="roundRect">
            <a:avLst/>
          </a:prstGeom>
          <a:solidFill>
            <a:schemeClr val="bg1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200" b="1" cap="all">
              <a:solidFill>
                <a:srgbClr val="B30033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200" b="1">
                <a:solidFill>
                  <a:srgbClr val="B30033"/>
                </a:solidFill>
                <a:latin typeface="Arial" pitchFamily="34" charset="0"/>
                <a:cs typeface="Arial" pitchFamily="34" charset="0"/>
              </a:rPr>
              <a:t>Activa tu usuario que recibirás cuando hagas la matrícula EVAU</a:t>
            </a:r>
          </a:p>
          <a:p>
            <a:pPr lvl="0" algn="ctr"/>
            <a:endParaRPr lang="es-ES" sz="1200" b="1">
              <a:solidFill>
                <a:srgbClr val="B30033"/>
              </a:solidFill>
            </a:endParaRPr>
          </a:p>
        </p:txBody>
      </p:sp>
      <p:sp>
        <p:nvSpPr>
          <p:cNvPr id="14" name="Rectángulo redondeado 5">
            <a:extLst>
              <a:ext uri="{FF2B5EF4-FFF2-40B4-BE49-F238E27FC236}">
                <a16:creationId xmlns:a16="http://schemas.microsoft.com/office/drawing/2014/main" id="{BAE1011B-4356-46F1-BBFA-F3B335277A75}"/>
              </a:ext>
            </a:extLst>
          </p:cNvPr>
          <p:cNvSpPr/>
          <p:nvPr/>
        </p:nvSpPr>
        <p:spPr>
          <a:xfrm>
            <a:off x="7832162" y="4383724"/>
            <a:ext cx="2367390" cy="403821"/>
          </a:xfrm>
          <a:prstGeom prst="roundRect">
            <a:avLst/>
          </a:prstGeom>
          <a:solidFill>
            <a:schemeClr val="bg1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200" b="1" cap="all">
              <a:solidFill>
                <a:srgbClr val="B30033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200" b="1">
                <a:solidFill>
                  <a:srgbClr val="B30033"/>
                </a:solidFill>
                <a:latin typeface="Arial" pitchFamily="34" charset="0"/>
                <a:cs typeface="Arial" pitchFamily="34" charset="0"/>
              </a:rPr>
              <a:t>Consúltanos tus dudas</a:t>
            </a:r>
          </a:p>
          <a:p>
            <a:pPr lvl="0" algn="ctr"/>
            <a:r>
              <a:rPr lang="es-ES" sz="1200" b="1">
                <a:solidFill>
                  <a:srgbClr val="B30033"/>
                </a:solidFill>
                <a:latin typeface="Arial" pitchFamily="34" charset="0"/>
                <a:cs typeface="Arial" pitchFamily="34" charset="0"/>
              </a:rPr>
              <a:t>cau.uclm.es</a:t>
            </a:r>
          </a:p>
          <a:p>
            <a:pPr lvl="0" algn="ctr"/>
            <a:endParaRPr lang="es-ES" sz="1200" b="1">
              <a:solidFill>
                <a:srgbClr val="B30033"/>
              </a:solidFill>
            </a:endParaRPr>
          </a:p>
        </p:txBody>
      </p:sp>
      <p:pic>
        <p:nvPicPr>
          <p:cNvPr id="6" name="Imagen 5" descr="Pantalla de un celular en la mano&#10;&#10;Descripción generada automáticamente">
            <a:extLst>
              <a:ext uri="{FF2B5EF4-FFF2-40B4-BE49-F238E27FC236}">
                <a16:creationId xmlns:a16="http://schemas.microsoft.com/office/drawing/2014/main" id="{DB358AF9-85BF-42C8-BB8D-16205C4F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46" y="2162294"/>
            <a:ext cx="2573465" cy="1846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145F48-A5B4-404B-B4B2-FF20366D6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28" y="2410422"/>
            <a:ext cx="1478859" cy="1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84" y="1011789"/>
            <a:ext cx="692496" cy="66074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¿CONFORME CON LAS CALIFICACIONES?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845" y="2164547"/>
            <a:ext cx="3816501" cy="2700908"/>
          </a:xfrm>
          <a:prstGeom prst="rect">
            <a:avLst/>
          </a:prstGeom>
        </p:spPr>
      </p:pic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36F9D3F6-49BA-4053-B2F6-87377154CB14}"/>
              </a:ext>
            </a:extLst>
          </p:cNvPr>
          <p:cNvSpPr/>
          <p:nvPr/>
        </p:nvSpPr>
        <p:spPr>
          <a:xfrm>
            <a:off x="6909798" y="3109406"/>
            <a:ext cx="3312376" cy="79208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Cuando se hayan publicado oficialmente las calificaciones</a:t>
            </a: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0D93F252-B7BA-4393-AEE8-A77EE3294FDD}"/>
              </a:ext>
            </a:extLst>
          </p:cNvPr>
          <p:cNvSpPr/>
          <p:nvPr/>
        </p:nvSpPr>
        <p:spPr>
          <a:xfrm>
            <a:off x="6909799" y="2001006"/>
            <a:ext cx="3317303" cy="792088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Puedes solicitar la revisión a través de la Secretaría Virtual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7E201B01-58B2-4A2A-B748-C33224746EA2}"/>
              </a:ext>
            </a:extLst>
          </p:cNvPr>
          <p:cNvSpPr/>
          <p:nvPr/>
        </p:nvSpPr>
        <p:spPr>
          <a:xfrm>
            <a:off x="6922626" y="4217806"/>
            <a:ext cx="3312376" cy="741760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rgbClr val="B30033"/>
              </a:solidFill>
            </a:endParaRPr>
          </a:p>
          <a:p>
            <a:pPr algn="ctr"/>
            <a:r>
              <a:rPr lang="es-ES" sz="1400" b="1">
                <a:solidFill>
                  <a:srgbClr val="B30033"/>
                </a:solidFill>
              </a:rPr>
              <a:t>Siempre que NO te hayas descargado la tarjeta definitiva</a:t>
            </a:r>
          </a:p>
          <a:p>
            <a:pPr algn="ctr"/>
            <a:endParaRPr lang="es-ES" sz="14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239" y="4566183"/>
            <a:ext cx="1491150" cy="1311088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REVISIÓN DE EXAMEN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REVISIÓN DE EXAMEN</a:t>
            </a:r>
          </a:p>
        </p:txBody>
      </p:sp>
      <p:sp>
        <p:nvSpPr>
          <p:cNvPr id="12" name="Flecha derecha 11"/>
          <p:cNvSpPr/>
          <p:nvPr/>
        </p:nvSpPr>
        <p:spPr>
          <a:xfrm rot="5400000">
            <a:off x="6037786" y="1309608"/>
            <a:ext cx="504056" cy="38488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C00000"/>
              </a:solidFill>
            </a:endParaRPr>
          </a:p>
        </p:txBody>
      </p:sp>
      <p:sp>
        <p:nvSpPr>
          <p:cNvPr id="13" name="Rombo 12"/>
          <p:cNvSpPr/>
          <p:nvPr/>
        </p:nvSpPr>
        <p:spPr>
          <a:xfrm>
            <a:off x="4844818" y="2316616"/>
            <a:ext cx="2889993" cy="1809040"/>
          </a:xfrm>
          <a:prstGeom prst="diamond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bg1"/>
                </a:solidFill>
              </a:rPr>
              <a:t>¿La diferencia de  calificaciones es igual o superior a 2 puntos?</a:t>
            </a:r>
          </a:p>
        </p:txBody>
      </p:sp>
      <p:sp>
        <p:nvSpPr>
          <p:cNvPr id="14" name="Flecha doblada hacia arriba 13"/>
          <p:cNvSpPr/>
          <p:nvPr/>
        </p:nvSpPr>
        <p:spPr>
          <a:xfrm rot="10800000">
            <a:off x="2795877" y="3084393"/>
            <a:ext cx="1463911" cy="747057"/>
          </a:xfrm>
          <a:prstGeom prst="bentUp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BE0204">
                  <a:lumMod val="75000"/>
                </a:srgbClr>
              </a:solidFill>
            </a:endParaRPr>
          </a:p>
        </p:txBody>
      </p:sp>
      <p:sp>
        <p:nvSpPr>
          <p:cNvPr id="15" name="Flecha doblada hacia arriba 14"/>
          <p:cNvSpPr/>
          <p:nvPr/>
        </p:nvSpPr>
        <p:spPr>
          <a:xfrm rot="10800000" flipH="1">
            <a:off x="8319840" y="3089222"/>
            <a:ext cx="1584176" cy="747057"/>
          </a:xfrm>
          <a:prstGeom prst="bentUp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BE0204">
                  <a:lumMod val="75000"/>
                </a:srgb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331450" y="2754949"/>
            <a:ext cx="369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984159" y="2757776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Sí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146733" y="3906388"/>
            <a:ext cx="1758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Nueva calificación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Media aritmética de las  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dos calificaciones.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719330" y="3894825"/>
            <a:ext cx="1769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Nueva corrección 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por otro profesor</a:t>
            </a:r>
          </a:p>
        </p:txBody>
      </p:sp>
      <p:sp>
        <p:nvSpPr>
          <p:cNvPr id="20" name="Flecha derecha 19"/>
          <p:cNvSpPr/>
          <p:nvPr/>
        </p:nvSpPr>
        <p:spPr>
          <a:xfrm rot="5400000">
            <a:off x="9456548" y="4525410"/>
            <a:ext cx="504056" cy="38488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>
              <a:solidFill>
                <a:srgbClr val="C0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775126" y="5017658"/>
            <a:ext cx="175881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Nueva calificación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Media aritmética de las  </a:t>
            </a:r>
          </a:p>
          <a:p>
            <a:pPr algn="ctr"/>
            <a:r>
              <a:rPr lang="es-ES" sz="1200" b="1" kern="0">
                <a:solidFill>
                  <a:srgbClr val="C00000"/>
                </a:solidFill>
              </a:rPr>
              <a:t>tres calificaciones.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108430" y="1806521"/>
            <a:ext cx="2545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Tu examen lo corregirá otro profesor</a:t>
            </a:r>
          </a:p>
        </p:txBody>
      </p:sp>
      <p:pic>
        <p:nvPicPr>
          <p:cNvPr id="23" name="Picture 2" descr="http://viralposme.com/wp-content/uploads/2014/06/verimg.jpg">
            <a:extLst>
              <a:ext uri="{FF2B5EF4-FFF2-40B4-BE49-F238E27FC236}">
                <a16:creationId xmlns:a16="http://schemas.microsoft.com/office/drawing/2014/main" id="{5E7989DE-F822-4549-B99F-8B58B456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6696">
            <a:off x="3503931" y="1244921"/>
            <a:ext cx="1717243" cy="9609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D1A022AF-5A12-495F-B90C-F88DCB1FD791}"/>
              </a:ext>
            </a:extLst>
          </p:cNvPr>
          <p:cNvSpPr/>
          <p:nvPr/>
        </p:nvSpPr>
        <p:spPr>
          <a:xfrm>
            <a:off x="4540051" y="946737"/>
            <a:ext cx="3153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kern="0">
                <a:solidFill>
                  <a:srgbClr val="C00000"/>
                </a:solidFill>
              </a:rPr>
              <a:t>Comprobamos que no haya errores materiales</a:t>
            </a:r>
          </a:p>
        </p:txBody>
      </p:sp>
    </p:spTree>
    <p:extLst>
      <p:ext uri="{BB962C8B-B14F-4D97-AF65-F5344CB8AC3E}">
        <p14:creationId xmlns:p14="http://schemas.microsoft.com/office/powerpoint/2010/main" val="24758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/>
        </p:nvSpPr>
        <p:spPr>
          <a:xfrm>
            <a:off x="2547962" y="373766"/>
            <a:ext cx="7772400" cy="142800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>
                <a:solidFill>
                  <a:srgbClr val="B30033"/>
                </a:solidFill>
              </a:rPr>
              <a:t>PREINSCRIPCIÓN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11383" y="5020119"/>
            <a:ext cx="1029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B30033"/>
                </a:solidFill>
              </a:rPr>
              <a:t>* Calendario de fechas </a:t>
            </a:r>
            <a:r>
              <a:rPr lang="es-ES" sz="1400" b="1">
                <a:solidFill>
                  <a:srgbClr val="B30033"/>
                </a:solidFill>
              </a:rPr>
              <a:t>aproximado</a:t>
            </a:r>
            <a:r>
              <a:rPr lang="es-ES" sz="1400">
                <a:solidFill>
                  <a:srgbClr val="B30033"/>
                </a:solidFill>
              </a:rPr>
              <a:t> expuesto a título orientativo. El calendario definitivo se publicará en la página web de la Universidad para cada curso académico, así como la convocatoria de becas del Ministerio de Educación y Formación Profesional.</a:t>
            </a:r>
            <a:endParaRPr lang="es-ES_tradnl" sz="1400">
              <a:solidFill>
                <a:srgbClr val="B30033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55585" y="2351282"/>
            <a:ext cx="1647774" cy="1273079"/>
          </a:xfrm>
          <a:prstGeom prst="roundRect">
            <a:avLst/>
          </a:prstGeom>
          <a:solidFill>
            <a:srgbClr val="BF053A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solidFill>
                <a:schemeClr val="bg1"/>
              </a:solidFill>
            </a:endParaRPr>
          </a:p>
          <a:p>
            <a:pPr algn="ctr"/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8, 9 y 10 de junio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4, 5 y 6 de julio</a:t>
            </a:r>
          </a:p>
          <a:p>
            <a:pPr algn="ctr"/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91683" y="2393106"/>
            <a:ext cx="1440182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Preinscripción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20 de junio a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8 de julio</a:t>
            </a:r>
          </a:p>
          <a:p>
            <a:pPr algn="ctr"/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455363" y="2386012"/>
            <a:ext cx="1546191" cy="13111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BF053A"/>
                </a:solidFill>
              </a:rPr>
              <a:t>Publicación listas admitidos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14 , 25 y 28 de julio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30 de agosto 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7 de septiembre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725052" y="2393106"/>
            <a:ext cx="1576360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F053A"/>
                </a:solidFill>
              </a:rPr>
              <a:t>Matrícula</a:t>
            </a:r>
            <a:endParaRPr lang="es-ES" sz="900" b="1">
              <a:solidFill>
                <a:srgbClr val="BF053A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87976" y="2387727"/>
            <a:ext cx="1398470" cy="1273079"/>
          </a:xfrm>
          <a:prstGeom prst="roundRect">
            <a:avLst/>
          </a:prstGeom>
          <a:solidFill>
            <a:srgbClr val="BF053A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Solicitud beca MEFP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Marzo-abril</a:t>
            </a:r>
          </a:p>
          <a:p>
            <a:pPr algn="ctr"/>
            <a:endParaRPr lang="es-ES" sz="900" b="1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55" y="2806882"/>
            <a:ext cx="591363" cy="46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99" y="2833620"/>
            <a:ext cx="591363" cy="469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6A8542D-547B-40B4-9F61-77D3D207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26" y="2835574"/>
            <a:ext cx="591363" cy="4694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ACBA65F-59EE-4641-9C54-1A47C077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26" y="2835574"/>
            <a:ext cx="5913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207568" y="116632"/>
            <a:ext cx="8208912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PREINSCRIPCIÓN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9CEE9F62-FEBF-46B0-B72A-4958C76103DB}"/>
              </a:ext>
            </a:extLst>
          </p:cNvPr>
          <p:cNvSpPr/>
          <p:nvPr/>
        </p:nvSpPr>
        <p:spPr>
          <a:xfrm>
            <a:off x="7242493" y="1852167"/>
            <a:ext cx="3017603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Estudios de matrícula directa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1B497459-9CB4-4DD4-88C9-02BAAFEA1BBD}"/>
              </a:ext>
            </a:extLst>
          </p:cNvPr>
          <p:cNvSpPr/>
          <p:nvPr/>
        </p:nvSpPr>
        <p:spPr>
          <a:xfrm>
            <a:off x="2207569" y="1855020"/>
            <a:ext cx="3017603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Estudios de preinscripción ordinaria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0078402B-B32D-464C-AACD-539FC1F45B2D}"/>
              </a:ext>
            </a:extLst>
          </p:cNvPr>
          <p:cNvSpPr/>
          <p:nvPr/>
        </p:nvSpPr>
        <p:spPr>
          <a:xfrm>
            <a:off x="3562143" y="1564541"/>
            <a:ext cx="288032" cy="19439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DE32A4E8-AEF4-4530-98B3-F8DE083CFC72}"/>
              </a:ext>
            </a:extLst>
          </p:cNvPr>
          <p:cNvSpPr/>
          <p:nvPr/>
        </p:nvSpPr>
        <p:spPr>
          <a:xfrm>
            <a:off x="8607278" y="1567581"/>
            <a:ext cx="288032" cy="19439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D0CCDA60-AE2A-4073-884F-977E72B23808}"/>
              </a:ext>
            </a:extLst>
          </p:cNvPr>
          <p:cNvSpPr/>
          <p:nvPr/>
        </p:nvSpPr>
        <p:spPr>
          <a:xfrm>
            <a:off x="2216524" y="2741625"/>
            <a:ext cx="3009618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Máximo de 9 opciones por orden de preferencia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56ADD8EC-04F3-489D-B760-B4F926016779}"/>
              </a:ext>
            </a:extLst>
          </p:cNvPr>
          <p:cNvSpPr/>
          <p:nvPr/>
        </p:nvSpPr>
        <p:spPr>
          <a:xfrm>
            <a:off x="7392143" y="5393243"/>
            <a:ext cx="3017604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Automatrícula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F3316A82-F0EE-4FB7-8458-4085D5B0E9F8}"/>
              </a:ext>
            </a:extLst>
          </p:cNvPr>
          <p:cNvSpPr/>
          <p:nvPr/>
        </p:nvSpPr>
        <p:spPr>
          <a:xfrm>
            <a:off x="2207569" y="984354"/>
            <a:ext cx="8208911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A través de Secretaría Virtual con usuario y contraseña y aportando la documentación necesaria en plazo establecido y para cualquier tipo de estudio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20" name="Rectángulo redondeado 9">
            <a:extLst>
              <a:ext uri="{FF2B5EF4-FFF2-40B4-BE49-F238E27FC236}">
                <a16:creationId xmlns:a16="http://schemas.microsoft.com/office/drawing/2014/main" id="{9B29B700-E9C5-4266-9FFE-53AC062975A9}"/>
              </a:ext>
            </a:extLst>
          </p:cNvPr>
          <p:cNvSpPr/>
          <p:nvPr/>
        </p:nvSpPr>
        <p:spPr>
          <a:xfrm>
            <a:off x="3287689" y="4553676"/>
            <a:ext cx="1943413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Solicitud de readmisión, si procede, para mejores opciones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D2638EA3-1073-4240-B31B-A14FDB16CCCC}"/>
              </a:ext>
            </a:extLst>
          </p:cNvPr>
          <p:cNvSpPr/>
          <p:nvPr/>
        </p:nvSpPr>
        <p:spPr>
          <a:xfrm>
            <a:off x="3568995" y="2442512"/>
            <a:ext cx="274328" cy="19439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29FFD24C-3238-41DC-AE72-69EC21994872}"/>
              </a:ext>
            </a:extLst>
          </p:cNvPr>
          <p:cNvSpPr/>
          <p:nvPr/>
        </p:nvSpPr>
        <p:spPr>
          <a:xfrm>
            <a:off x="3562143" y="3327110"/>
            <a:ext cx="274328" cy="19439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23" name="Rectángulo redondeado 9">
            <a:extLst>
              <a:ext uri="{FF2B5EF4-FFF2-40B4-BE49-F238E27FC236}">
                <a16:creationId xmlns:a16="http://schemas.microsoft.com/office/drawing/2014/main" id="{185FEF9B-8B0D-46D8-8D0F-ECDC10AA664A}"/>
              </a:ext>
            </a:extLst>
          </p:cNvPr>
          <p:cNvSpPr/>
          <p:nvPr/>
        </p:nvSpPr>
        <p:spPr>
          <a:xfrm>
            <a:off x="2250305" y="3612291"/>
            <a:ext cx="3017603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Publicación de listas y adjudicación de plaza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839F1FA8-ED3F-42F1-AD2F-6616550BC31A}"/>
              </a:ext>
            </a:extLst>
          </p:cNvPr>
          <p:cNvSpPr/>
          <p:nvPr/>
        </p:nvSpPr>
        <p:spPr>
          <a:xfrm>
            <a:off x="8493289" y="2492897"/>
            <a:ext cx="516010" cy="1028604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FD4FD409-0BF7-4ED8-8488-A2D1A14356D2}"/>
              </a:ext>
            </a:extLst>
          </p:cNvPr>
          <p:cNvSpPr/>
          <p:nvPr/>
        </p:nvSpPr>
        <p:spPr>
          <a:xfrm>
            <a:off x="4122230" y="4213715"/>
            <a:ext cx="274328" cy="19439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27" name="Rectángulo redondeado 9">
            <a:extLst>
              <a:ext uri="{FF2B5EF4-FFF2-40B4-BE49-F238E27FC236}">
                <a16:creationId xmlns:a16="http://schemas.microsoft.com/office/drawing/2014/main" id="{35305505-A97F-4EDF-A702-B2DC4476B0FE}"/>
              </a:ext>
            </a:extLst>
          </p:cNvPr>
          <p:cNvSpPr/>
          <p:nvPr/>
        </p:nvSpPr>
        <p:spPr>
          <a:xfrm>
            <a:off x="2213499" y="5393244"/>
            <a:ext cx="3017603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rgbClr val="B30033"/>
                </a:solidFill>
              </a:rPr>
              <a:t>Automatrícula</a:t>
            </a:r>
          </a:p>
        </p:txBody>
      </p:sp>
      <p:sp>
        <p:nvSpPr>
          <p:cNvPr id="3" name="Flecha: a la izquierda y derecha 2">
            <a:extLst>
              <a:ext uri="{FF2B5EF4-FFF2-40B4-BE49-F238E27FC236}">
                <a16:creationId xmlns:a16="http://schemas.microsoft.com/office/drawing/2014/main" id="{1C959BE5-092F-4998-B031-F15B3E0EB45E}"/>
              </a:ext>
            </a:extLst>
          </p:cNvPr>
          <p:cNvSpPr/>
          <p:nvPr/>
        </p:nvSpPr>
        <p:spPr>
          <a:xfrm>
            <a:off x="5267908" y="5254672"/>
            <a:ext cx="2088231" cy="694809"/>
          </a:xfrm>
          <a:prstGeom prst="leftRightArrow">
            <a:avLst/>
          </a:prstGeom>
          <a:solidFill>
            <a:srgbClr val="B30033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bg1"/>
                </a:solidFill>
              </a:rPr>
              <a:t>Posibilidad de cambio de estudios</a:t>
            </a: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1A206C71-9BAF-4F64-A2AA-BBBC1C25A4FC}"/>
              </a:ext>
            </a:extLst>
          </p:cNvPr>
          <p:cNvSpPr/>
          <p:nvPr/>
        </p:nvSpPr>
        <p:spPr>
          <a:xfrm>
            <a:off x="2639616" y="4225608"/>
            <a:ext cx="274328" cy="1087816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5" name="Flecha: curvada hacia la derecha 4">
            <a:extLst>
              <a:ext uri="{FF2B5EF4-FFF2-40B4-BE49-F238E27FC236}">
                <a16:creationId xmlns:a16="http://schemas.microsoft.com/office/drawing/2014/main" id="{B81AC210-892D-47FD-8887-1DF18108F6CA}"/>
              </a:ext>
            </a:extLst>
          </p:cNvPr>
          <p:cNvSpPr/>
          <p:nvPr/>
        </p:nvSpPr>
        <p:spPr>
          <a:xfrm rot="10800000">
            <a:off x="5388820" y="3831199"/>
            <a:ext cx="432048" cy="931584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2DDAC518-F123-465F-BFB3-165724C8928D}"/>
              </a:ext>
            </a:extLst>
          </p:cNvPr>
          <p:cNvSpPr/>
          <p:nvPr/>
        </p:nvSpPr>
        <p:spPr>
          <a:xfrm>
            <a:off x="7284575" y="3587723"/>
            <a:ext cx="3017604" cy="486953"/>
          </a:xfrm>
          <a:prstGeom prst="roundRect">
            <a:avLst/>
          </a:prstGeom>
          <a:solidFill>
            <a:schemeClr val="bg1"/>
          </a:solidFill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Adjudicación directa de plaza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F3C976D7-1370-4830-AAD8-722B1FC7F70B}"/>
              </a:ext>
            </a:extLst>
          </p:cNvPr>
          <p:cNvSpPr/>
          <p:nvPr/>
        </p:nvSpPr>
        <p:spPr>
          <a:xfrm>
            <a:off x="8493288" y="4248481"/>
            <a:ext cx="516010" cy="1028604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</p:spTree>
    <p:extLst>
      <p:ext uri="{BB962C8B-B14F-4D97-AF65-F5344CB8AC3E}">
        <p14:creationId xmlns:p14="http://schemas.microsoft.com/office/powerpoint/2010/main" val="31727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" grpId="0" animBg="1"/>
      <p:bldP spid="19" grpId="0" animBg="1"/>
      <p:bldP spid="5" grpId="0" animBg="1"/>
      <p:bldP spid="24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ESTUDIOS DE MATRÍCULA DIRECTA 2022/23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F3316A82-F0EE-4FB7-8458-4085D5B0E9F8}"/>
              </a:ext>
            </a:extLst>
          </p:cNvPr>
          <p:cNvSpPr/>
          <p:nvPr/>
        </p:nvSpPr>
        <p:spPr>
          <a:xfrm>
            <a:off x="2423593" y="984354"/>
            <a:ext cx="2016224" cy="35641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Campus de Albacete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F0F478-A85B-4E54-816B-CDD079CBCC9F}"/>
              </a:ext>
            </a:extLst>
          </p:cNvPr>
          <p:cNvSpPr txBox="1"/>
          <p:nvPr/>
        </p:nvSpPr>
        <p:spPr>
          <a:xfrm>
            <a:off x="2423594" y="1560418"/>
            <a:ext cx="31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BF053A"/>
                </a:solidFill>
              </a:rPr>
              <a:t>GRADO EN INGENIERIA AGRICOLA Y AGROALIMENTARIA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INGENIERIA FORESTAL Y MEDIO NATURAL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HUMANIDADES Y ESTUDIOS SOCIALES</a:t>
            </a:r>
          </a:p>
        </p:txBody>
      </p:sp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6D1367ED-7FCC-4F01-A24A-8788DC4B461B}"/>
              </a:ext>
            </a:extLst>
          </p:cNvPr>
          <p:cNvSpPr/>
          <p:nvPr/>
        </p:nvSpPr>
        <p:spPr>
          <a:xfrm>
            <a:off x="6447658" y="984354"/>
            <a:ext cx="2016224" cy="35641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Campus de Ciudad Real 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407D8C-9C5A-45B3-9B6E-B2B896F996E0}"/>
              </a:ext>
            </a:extLst>
          </p:cNvPr>
          <p:cNvSpPr txBox="1"/>
          <p:nvPr/>
        </p:nvSpPr>
        <p:spPr>
          <a:xfrm>
            <a:off x="6447658" y="1560417"/>
            <a:ext cx="3968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BF053A"/>
                </a:solidFill>
              </a:rPr>
              <a:t>GRADO EN INGENIERIA AGRICOLA Y AGROALIMENTARIA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ENOLOGÍA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DOBLE GRADO INGENIERÍA AGRÍCOLA Y AGROALIMENTARIA Y ENOLOGÍA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INGENIERIA QUIMICA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QUIMICA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RELACIONES LABORALES Y DESARROLLO DE RECURSOS HUMANOS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ESPAÑOL: LENGUA Y LITERATURA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ESTUDIOS INGLESES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HISTORIA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HISTORIA DEL ARTE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GEOGRAFÍA, DESARROLLO TERRITORIAL Y SOSTENIBILIDAD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DOBLE GRADO EN HISTORIA E HISTORIA DEL ARTE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DOBLE GRADO EN HISTORIA Y GEOGRAFÍA, DESARROLLO TERRITORIAL Y SOSTENIBILIDAD.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LENGUAS Y LITERATURAS MODERNAS:FRANCES-INGLES</a:t>
            </a:r>
          </a:p>
        </p:txBody>
      </p:sp>
      <p:sp>
        <p:nvSpPr>
          <p:cNvPr id="30" name="Rectángulo redondeado 9">
            <a:extLst>
              <a:ext uri="{FF2B5EF4-FFF2-40B4-BE49-F238E27FC236}">
                <a16:creationId xmlns:a16="http://schemas.microsoft.com/office/drawing/2014/main" id="{3BC71DE7-FEC5-4624-BD31-88B942CD4D43}"/>
              </a:ext>
            </a:extLst>
          </p:cNvPr>
          <p:cNvSpPr/>
          <p:nvPr/>
        </p:nvSpPr>
        <p:spPr>
          <a:xfrm>
            <a:off x="2438865" y="2396134"/>
            <a:ext cx="2016224" cy="35641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Campus de Cuenca 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32" name="Rectángulo redondeado 9">
            <a:extLst>
              <a:ext uri="{FF2B5EF4-FFF2-40B4-BE49-F238E27FC236}">
                <a16:creationId xmlns:a16="http://schemas.microsoft.com/office/drawing/2014/main" id="{9002D779-BF5F-494B-A776-C7C76C0B5631}"/>
              </a:ext>
            </a:extLst>
          </p:cNvPr>
          <p:cNvSpPr/>
          <p:nvPr/>
        </p:nvSpPr>
        <p:spPr>
          <a:xfrm>
            <a:off x="2463042" y="4851952"/>
            <a:ext cx="2016224" cy="35641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Campus de Toledo </a:t>
            </a:r>
          </a:p>
          <a:p>
            <a:pPr algn="ctr"/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0B7DFCB-B6DB-4BFC-8EC7-ED4807D469FB}"/>
              </a:ext>
            </a:extLst>
          </p:cNvPr>
          <p:cNvSpPr txBox="1"/>
          <p:nvPr/>
        </p:nvSpPr>
        <p:spPr>
          <a:xfrm>
            <a:off x="2463043" y="5428015"/>
            <a:ext cx="31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BF053A"/>
                </a:solidFill>
              </a:rPr>
              <a:t>GRADO EN CIENCIAS AMBIENTALES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HUMANIDADES Y PATRIMONIO</a:t>
            </a:r>
          </a:p>
        </p:txBody>
      </p:sp>
      <p:sp>
        <p:nvSpPr>
          <p:cNvPr id="34" name="Rectángulo redondeado 9">
            <a:extLst>
              <a:ext uri="{FF2B5EF4-FFF2-40B4-BE49-F238E27FC236}">
                <a16:creationId xmlns:a16="http://schemas.microsoft.com/office/drawing/2014/main" id="{1B8B0655-5F81-4185-AE79-F37D6E80FFBE}"/>
              </a:ext>
            </a:extLst>
          </p:cNvPr>
          <p:cNvSpPr/>
          <p:nvPr/>
        </p:nvSpPr>
        <p:spPr>
          <a:xfrm>
            <a:off x="6447658" y="3716645"/>
            <a:ext cx="2016224" cy="35641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Sede Almadén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771D9E3-04C3-4EC7-A608-F4E096773FC7}"/>
              </a:ext>
            </a:extLst>
          </p:cNvPr>
          <p:cNvSpPr txBox="1"/>
          <p:nvPr/>
        </p:nvSpPr>
        <p:spPr>
          <a:xfrm>
            <a:off x="6384032" y="4219992"/>
            <a:ext cx="38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BF053A"/>
                </a:solidFill>
              </a:rPr>
              <a:t>GRADO EN INGENIERIA ELECTRICA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INGENIERIA MECANICA 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INGENIERIA MINERA Y ENERGETICA</a:t>
            </a:r>
          </a:p>
        </p:txBody>
      </p:sp>
      <p:sp>
        <p:nvSpPr>
          <p:cNvPr id="36" name="Rectángulo redondeado 9">
            <a:extLst>
              <a:ext uri="{FF2B5EF4-FFF2-40B4-BE49-F238E27FC236}">
                <a16:creationId xmlns:a16="http://schemas.microsoft.com/office/drawing/2014/main" id="{1081378F-F287-4D07-801A-BC02A206FFC2}"/>
              </a:ext>
            </a:extLst>
          </p:cNvPr>
          <p:cNvSpPr/>
          <p:nvPr/>
        </p:nvSpPr>
        <p:spPr>
          <a:xfrm>
            <a:off x="6384032" y="4885506"/>
            <a:ext cx="2016224" cy="356415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Sede Talavera de la Reina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F3D47B9-6405-45F2-9A89-F70268A83488}"/>
              </a:ext>
            </a:extLst>
          </p:cNvPr>
          <p:cNvSpPr txBox="1"/>
          <p:nvPr/>
        </p:nvSpPr>
        <p:spPr>
          <a:xfrm>
            <a:off x="6384032" y="5403536"/>
            <a:ext cx="38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BF053A"/>
                </a:solidFill>
              </a:rPr>
              <a:t>GRADO EN ADMINISTRACION Y DIRECCION DE EMPRESAS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EDUCACION SOCIAL 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TRABAJO SOCIAL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5CBFFFA-B9C0-4045-8F77-694793CECB9C}"/>
              </a:ext>
            </a:extLst>
          </p:cNvPr>
          <p:cNvSpPr/>
          <p:nvPr/>
        </p:nvSpPr>
        <p:spPr>
          <a:xfrm>
            <a:off x="2449158" y="3044265"/>
            <a:ext cx="3824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>
                <a:solidFill>
                  <a:srgbClr val="BF053A"/>
                </a:solidFill>
              </a:rPr>
              <a:t>GRADO EN INGENIERIA DE EDIFICACION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INGENIERIA DE TECNOLOGIAS DE TELECOMUNICACION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HUMANIDADES: HISTORIA CULTURAL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TURISMO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DOBLE GRADO EN ADMINISTRACIÓN Y DIRECCIÓN DE EMPRESAS Y TURISMO</a:t>
            </a:r>
          </a:p>
          <a:p>
            <a:r>
              <a:rPr lang="es-ES" sz="800" b="1" dirty="0">
                <a:solidFill>
                  <a:srgbClr val="BF053A"/>
                </a:solidFill>
              </a:rPr>
              <a:t>GRADO EN RELACIONES LABORALES Y DESARROLLO DE 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34610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24" grpId="0" animBg="1"/>
      <p:bldP spid="29" grpId="0"/>
      <p:bldP spid="30" grpId="0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Rectángulo"/>
          <p:cNvSpPr/>
          <p:nvPr/>
        </p:nvSpPr>
        <p:spPr>
          <a:xfrm>
            <a:off x="2001686" y="908721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24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sz="24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ADMISIÓN A LA UNIVERSIDAD</a:t>
            </a:r>
          </a:p>
        </p:txBody>
      </p:sp>
      <p:sp>
        <p:nvSpPr>
          <p:cNvPr id="6" name="1 Rectángulo"/>
          <p:cNvSpPr/>
          <p:nvPr/>
        </p:nvSpPr>
        <p:spPr>
          <a:xfrm>
            <a:off x="2078967" y="923817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2400">
              <a:solidFill>
                <a:srgbClr val="B3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sz="2400">
              <a:solidFill>
                <a:srgbClr val="B3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>
            <a:spLocks noChangeArrowheads="1"/>
          </p:cNvSpPr>
          <p:nvPr/>
        </p:nvSpPr>
        <p:spPr bwMode="auto">
          <a:xfrm>
            <a:off x="2155877" y="923816"/>
            <a:ext cx="84819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La Nota de Admisión </a:t>
            </a:r>
            <a:r>
              <a:rPr lang="es-ES_tradnl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(NAD) se calculará sobre un máximo de 14 puntos con la siguiente fórmula:</a:t>
            </a:r>
          </a:p>
          <a:p>
            <a:pPr algn="ctr" eaLnBrk="1" hangingPunct="1"/>
            <a:endParaRPr lang="es-ES" altLang="es-ES" sz="1800">
              <a:solidFill>
                <a:srgbClr val="B30033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algn="ctr" eaLnBrk="1" hangingPunct="1"/>
            <a:r>
              <a:rPr lang="es-ES_tradnl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NAD= 0,6*NMB + 0,4*NE + a*M1 + b*M2</a:t>
            </a:r>
            <a:endParaRPr lang="es-ES" altLang="es-ES" sz="1800">
              <a:solidFill>
                <a:srgbClr val="B30033"/>
              </a:solidFill>
              <a:ea typeface="ＭＳ Ｐゴシック" pitchFamily="34" charset="-128"/>
              <a:cs typeface="Arial" panose="020B0604020202020204" pitchFamily="34" charset="0"/>
            </a:endParaRPr>
          </a:p>
          <a:p>
            <a:pPr algn="ctr" eaLnBrk="1" hangingPunct="1">
              <a:buFontTx/>
              <a:buChar char="-"/>
            </a:pPr>
            <a:endParaRPr lang="es-ES" altLang="es-ES" sz="1800">
              <a:solidFill>
                <a:srgbClr val="B30033"/>
              </a:solidFill>
            </a:endParaRPr>
          </a:p>
        </p:txBody>
      </p:sp>
      <p:sp>
        <p:nvSpPr>
          <p:cNvPr id="9" name="CuadroTexto 2"/>
          <p:cNvSpPr txBox="1">
            <a:spLocks noChangeArrowheads="1"/>
          </p:cNvSpPr>
          <p:nvPr/>
        </p:nvSpPr>
        <p:spPr bwMode="auto">
          <a:xfrm>
            <a:off x="5296382" y="2276873"/>
            <a:ext cx="495287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s-ES_tradnl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NMB = Nota media de Bachiller.</a:t>
            </a:r>
          </a:p>
          <a:p>
            <a:pPr eaLnBrk="1" hangingPunct="1">
              <a:buFontTx/>
              <a:buChar char="-"/>
            </a:pPr>
            <a:r>
              <a:rPr lang="es-ES_tradnl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NE = Nota Evaluación Acceso Universidad.</a:t>
            </a:r>
          </a:p>
          <a:p>
            <a:pPr eaLnBrk="1" hangingPunct="1">
              <a:buFontTx/>
              <a:buChar char="-"/>
            </a:pPr>
            <a:r>
              <a:rPr lang="es-ES_tradnl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M1, M2 = Las dos calificaciones de las materias superadas ponderables (troncal general de opción y/o  de modalidad) que proporcionen mejor admisión. </a:t>
            </a:r>
          </a:p>
          <a:p>
            <a:pPr eaLnBrk="1" hangingPunct="1">
              <a:buFontTx/>
              <a:buChar char="-"/>
            </a:pPr>
            <a:r>
              <a:rPr lang="es-ES_tradnl" altLang="es-ES" sz="1800">
                <a:solidFill>
                  <a:srgbClr val="B30033"/>
                </a:solidFill>
                <a:ea typeface="ＭＳ Ｐゴシック" pitchFamily="34" charset="-128"/>
                <a:cs typeface="Arial" panose="020B0604020202020204" pitchFamily="34" charset="0"/>
              </a:rPr>
              <a:t>a, b = parámetros de ponderación (entre 0,1 y 0,2) de aplicación sobre las materias superadas .</a:t>
            </a:r>
            <a:endParaRPr lang="es-ES" altLang="es-ES" sz="1800">
              <a:solidFill>
                <a:srgbClr val="B30033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/>
        </p:nvGraphicFramePr>
        <p:xfrm>
          <a:off x="2476860" y="4418946"/>
          <a:ext cx="7772400" cy="193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Una calculadora sobre una superficie blanca&#10;&#10;Descripción generada automáticamente con confianza media">
            <a:extLst>
              <a:ext uri="{FF2B5EF4-FFF2-40B4-BE49-F238E27FC236}">
                <a16:creationId xmlns:a16="http://schemas.microsoft.com/office/drawing/2014/main" id="{F53617D6-652D-4DC5-AEEF-D9A720C63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860" y="2643429"/>
            <a:ext cx="2778314" cy="18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Graphic spid="11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991544" y="1196752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kern="0">
                <a:solidFill>
                  <a:srgbClr val="BF053A"/>
                </a:solidFill>
              </a:rPr>
              <a:t>Existen pequeños porcentajes de las plazas reservados a distintos colectivos aunque la mayoría se reservan para los alumnos con Prueba de Acceso y CFGS. </a:t>
            </a:r>
          </a:p>
        </p:txBody>
      </p:sp>
      <p:graphicFrame>
        <p:nvGraphicFramePr>
          <p:cNvPr id="8" name="Group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251391"/>
              </p:ext>
            </p:extLst>
          </p:nvPr>
        </p:nvGraphicFramePr>
        <p:xfrm>
          <a:off x="2351584" y="2348880"/>
          <a:ext cx="7992888" cy="3127248"/>
        </p:xfrm>
        <a:graphic>
          <a:graphicData uri="http://schemas.openxmlformats.org/drawingml/2006/table">
            <a:tbl>
              <a:tblPr/>
              <a:tblGrid>
                <a:gridCol w="419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Colectivo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% reservado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Titulados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Discapacitados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PAU &gt;25 años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PAU &gt;40 y 45 años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1 % para cada</a:t>
                      </a:r>
                      <a:r>
                        <a:rPr lang="es-ES_tradnl" sz="1600" kern="0" baseline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colectivo</a:t>
                      </a:r>
                      <a:endParaRPr lang="es-ES_tradnl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Deportistas alto nivel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8% CC. Deporte y Fisioterapia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3% resto titulaciones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 err="1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EvAU</a:t>
                      </a: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,</a:t>
                      </a:r>
                      <a:r>
                        <a:rPr lang="es-ES_tradnl" sz="1600" kern="0" baseline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PAEG, PAU,</a:t>
                      </a: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 Ciclos Formativos de Grado Superior y resto de colectivos con acceso a la universidad.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_tradnl" sz="1600" kern="0">
                          <a:solidFill>
                            <a:srgbClr val="C00000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Resto de plazas en un único cupo</a:t>
                      </a:r>
                      <a:endParaRPr lang="es-ES" sz="1600" kern="0">
                        <a:solidFill>
                          <a:srgbClr val="C00000"/>
                        </a:solidFill>
                        <a:latin typeface="+mn-lt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CRITERIOS DE ADMISIÓN</a:t>
            </a:r>
          </a:p>
        </p:txBody>
      </p:sp>
    </p:spTree>
    <p:extLst>
      <p:ext uri="{BB962C8B-B14F-4D97-AF65-F5344CB8AC3E}">
        <p14:creationId xmlns:p14="http://schemas.microsoft.com/office/powerpoint/2010/main" val="8718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CRITERIOS DE ADMISIÓN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23580" y="3920087"/>
            <a:ext cx="6493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kern="0">
                <a:solidFill>
                  <a:srgbClr val="C00000"/>
                </a:solidFill>
              </a:rPr>
              <a:t>Para la admisión a los estudios de Ciencias de la Actividad Física y el Deporte en la UCLM será necesario superar las pruebas específicas de acceso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582024" y="1254213"/>
            <a:ext cx="6634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>
                <a:solidFill>
                  <a:srgbClr val="C00000"/>
                </a:solidFill>
              </a:rPr>
              <a:t>Puedes utilizar todas las vías de acceso de que dispongas.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128482" y="2430001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>
                <a:solidFill>
                  <a:srgbClr val="C00000"/>
                </a:solidFill>
              </a:rPr>
              <a:t>Tendrán prioridad quienes superen la prueba de acceso en la convocatoria ordinaria o en años anteriores.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414" y="4801113"/>
            <a:ext cx="1437035" cy="89816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151560" y="5176057"/>
            <a:ext cx="6392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kern="0">
                <a:solidFill>
                  <a:srgbClr val="C00000"/>
                </a:solidFill>
              </a:rPr>
              <a:t>Los estudiantes con mayor nota de admisión tienen prioridad.</a:t>
            </a:r>
          </a:p>
        </p:txBody>
      </p:sp>
      <p:pic>
        <p:nvPicPr>
          <p:cNvPr id="18" name="Picture 2" descr="http://www.uclm.es/to/cdeporte/img/foto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82" y="3709332"/>
            <a:ext cx="1494939" cy="11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624" y="2293164"/>
            <a:ext cx="1656184" cy="934893"/>
          </a:xfrm>
          <a:prstGeom prst="rect">
            <a:avLst/>
          </a:prstGeom>
        </p:spPr>
      </p:pic>
      <p:pic>
        <p:nvPicPr>
          <p:cNvPr id="3" name="Imagen 2" descr="Un atardecer en una ciudad&#10;&#10;Descripción generada automáticamente">
            <a:extLst>
              <a:ext uri="{FF2B5EF4-FFF2-40B4-BE49-F238E27FC236}">
                <a16:creationId xmlns:a16="http://schemas.microsoft.com/office/drawing/2014/main" id="{5B29CD12-825F-442C-A79D-DF9DEE9FD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60" y="1040234"/>
            <a:ext cx="1483661" cy="9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5519936" y="2383299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>
                <a:solidFill>
                  <a:srgbClr val="B30033"/>
                </a:solidFill>
              </a:rPr>
              <a:t>Número de solicitudes presentadas.</a:t>
            </a:r>
          </a:p>
          <a:p>
            <a:pPr algn="ctr">
              <a:defRPr/>
            </a:pPr>
            <a:r>
              <a:rPr lang="es-ES">
                <a:solidFill>
                  <a:srgbClr val="B30033"/>
                </a:solidFill>
              </a:rPr>
              <a:t>Nota de esas solicitudes.</a:t>
            </a:r>
          </a:p>
          <a:p>
            <a:pPr algn="ctr">
              <a:defRPr/>
            </a:pPr>
            <a:r>
              <a:rPr lang="es-ES">
                <a:solidFill>
                  <a:srgbClr val="B30033"/>
                </a:solidFill>
              </a:rPr>
              <a:t>Número de plazas ofertadas en esos estudios.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066490"/>
            <a:ext cx="3456384" cy="178759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38551" y="3830790"/>
            <a:ext cx="809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s-ES" b="1">
                <a:solidFill>
                  <a:srgbClr val="B30033"/>
                </a:solidFill>
              </a:rPr>
              <a:t>Por tanto las notas de corte para el próximo curso no se pueden saber de antemano puesto que son orientativas.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35560" y="1353985"/>
            <a:ext cx="826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>
                <a:solidFill>
                  <a:srgbClr val="B30033"/>
                </a:solidFill>
              </a:rPr>
              <a:t>Las notas de corte corresponden a la nota del último admitido del pasado curso y dependen de tres factores:</a:t>
            </a:r>
          </a:p>
        </p:txBody>
      </p:sp>
      <p:pic>
        <p:nvPicPr>
          <p:cNvPr id="8" name="Picture 2" descr="http://www.puzzleclopedia.com/wp-content/uploads/bomb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4973003"/>
            <a:ext cx="501910" cy="6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92048" y="512308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accent4">
                    <a:lumMod val="75000"/>
                  </a:schemeClr>
                </a:solidFill>
                <a:hlinkClick r:id="rId4"/>
              </a:rPr>
              <a:t>Consulta las notas de corte del curso pasado</a:t>
            </a:r>
            <a:endParaRPr lang="es-E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NOTAS DE CORTE</a:t>
            </a:r>
          </a:p>
        </p:txBody>
      </p:sp>
    </p:spTree>
    <p:extLst>
      <p:ext uri="{BB962C8B-B14F-4D97-AF65-F5344CB8AC3E}">
        <p14:creationId xmlns:p14="http://schemas.microsoft.com/office/powerpoint/2010/main" val="6102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/>
        </p:nvSpPr>
        <p:spPr>
          <a:xfrm>
            <a:off x="2547962" y="373766"/>
            <a:ext cx="7772400" cy="142800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>
                <a:solidFill>
                  <a:srgbClr val="B30033"/>
                </a:solidFill>
              </a:rPr>
              <a:t>LISTAS DE ADMITIDOS Y READMISIONES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87977" y="5020119"/>
            <a:ext cx="1041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B30033"/>
                </a:solidFill>
              </a:rPr>
              <a:t>* Calendario de fechas </a:t>
            </a:r>
            <a:r>
              <a:rPr lang="es-ES" sz="1400" b="1">
                <a:solidFill>
                  <a:srgbClr val="B30033"/>
                </a:solidFill>
              </a:rPr>
              <a:t>aproximado</a:t>
            </a:r>
            <a:r>
              <a:rPr lang="es-ES" sz="1400">
                <a:solidFill>
                  <a:srgbClr val="B30033"/>
                </a:solidFill>
              </a:rPr>
              <a:t> expuesto a título orientativo. El calendario definitivo se publicará en la página web de la Universidad para cada curso académico, así como la convocatoria de becas del Ministerio de Educación y Formación Profesional.</a:t>
            </a:r>
            <a:endParaRPr lang="es-ES_tradnl" sz="1400">
              <a:solidFill>
                <a:srgbClr val="B30033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55585" y="2351282"/>
            <a:ext cx="1647774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solidFill>
                <a:schemeClr val="bg1"/>
              </a:solidFill>
            </a:endParaRPr>
          </a:p>
          <a:p>
            <a:pPr algn="ctr"/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8, 9 y 10 de junio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4, 5 y 6 de julio</a:t>
            </a:r>
          </a:p>
          <a:p>
            <a:pPr algn="ctr"/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91683" y="2393106"/>
            <a:ext cx="1440182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Preinscripción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20 de junio a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8 de julio</a:t>
            </a:r>
          </a:p>
          <a:p>
            <a:pPr algn="ctr"/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455363" y="2386012"/>
            <a:ext cx="1546191" cy="1311179"/>
          </a:xfrm>
          <a:prstGeom prst="roundRect">
            <a:avLst/>
          </a:prstGeom>
          <a:solidFill>
            <a:srgbClr val="D80F49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Publicación listas admitidos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14 , 25 y 28 de julio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agosto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7 de septiembre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725052" y="2393106"/>
            <a:ext cx="1576360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F053A"/>
                </a:solidFill>
              </a:rPr>
              <a:t>Matrícula</a:t>
            </a:r>
            <a:endParaRPr lang="es-ES" sz="900" b="1">
              <a:solidFill>
                <a:srgbClr val="BF053A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87976" y="2387727"/>
            <a:ext cx="1398470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Solicitud beca MEFP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marzo a 12 de mayo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55" y="2806882"/>
            <a:ext cx="591363" cy="46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99" y="2833620"/>
            <a:ext cx="591363" cy="469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352948-5FEE-4D27-8FAA-3AD7CD80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62" y="2833620"/>
            <a:ext cx="591363" cy="4694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F6F0F7A-3131-4893-BCE5-61D13925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99" y="2833620"/>
            <a:ext cx="5913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2315072" y="126611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>
                <a:solidFill>
                  <a:srgbClr val="B30033"/>
                </a:solidFill>
              </a:rPr>
              <a:t>Ten presente que…</a:t>
            </a:r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B52C448C-BFD0-425E-A399-BB066B8BBCEC}"/>
              </a:ext>
            </a:extLst>
          </p:cNvPr>
          <p:cNvSpPr/>
          <p:nvPr/>
        </p:nvSpPr>
        <p:spPr>
          <a:xfrm>
            <a:off x="2614623" y="4119498"/>
            <a:ext cx="2086131" cy="475415"/>
          </a:xfrm>
          <a:prstGeom prst="roundRect">
            <a:avLst/>
          </a:prstGeom>
          <a:solidFill>
            <a:schemeClr val="bg1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200" b="1" cap="all">
              <a:solidFill>
                <a:srgbClr val="B30033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sz="1200" b="1">
                <a:solidFill>
                  <a:srgbClr val="B30033"/>
                </a:solidFill>
                <a:latin typeface="Arial" pitchFamily="34" charset="0"/>
                <a:cs typeface="Arial" pitchFamily="34" charset="0"/>
              </a:rPr>
              <a:t>Velamos por los derechos de todos</a:t>
            </a:r>
          </a:p>
          <a:p>
            <a:pPr lvl="0" algn="ctr"/>
            <a:endParaRPr lang="es-ES" sz="1200" b="1">
              <a:solidFill>
                <a:srgbClr val="B30033"/>
              </a:solidFill>
            </a:endParaRPr>
          </a:p>
        </p:txBody>
      </p:sp>
      <p:sp>
        <p:nvSpPr>
          <p:cNvPr id="11" name="Rectángulo redondeado 5">
            <a:extLst>
              <a:ext uri="{FF2B5EF4-FFF2-40B4-BE49-F238E27FC236}">
                <a16:creationId xmlns:a16="http://schemas.microsoft.com/office/drawing/2014/main" id="{B6A747F0-2028-4F99-B355-FD1C86012495}"/>
              </a:ext>
            </a:extLst>
          </p:cNvPr>
          <p:cNvSpPr/>
          <p:nvPr/>
        </p:nvSpPr>
        <p:spPr>
          <a:xfrm>
            <a:off x="5230439" y="2144191"/>
            <a:ext cx="2086131" cy="544749"/>
          </a:xfrm>
          <a:prstGeom prst="roundRect">
            <a:avLst/>
          </a:prstGeom>
          <a:solidFill>
            <a:schemeClr val="bg1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200" b="1">
                <a:solidFill>
                  <a:srgbClr val="B30033"/>
                </a:solidFill>
                <a:latin typeface="Arial" pitchFamily="34" charset="0"/>
                <a:cs typeface="Arial" pitchFamily="34" charset="0"/>
              </a:rPr>
              <a:t>Gestionamos miles de expedientes</a:t>
            </a:r>
            <a:endParaRPr lang="es-ES" sz="1200" b="1">
              <a:solidFill>
                <a:srgbClr val="B30033"/>
              </a:solidFill>
            </a:endParaRPr>
          </a:p>
        </p:txBody>
      </p:sp>
      <p:pic>
        <p:nvPicPr>
          <p:cNvPr id="4" name="Imagen 3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D641E951-AC12-4D67-958F-CBA2893B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75" y="1738629"/>
            <a:ext cx="2369394" cy="1579596"/>
          </a:xfrm>
          <a:prstGeom prst="rect">
            <a:avLst/>
          </a:prstGeom>
        </p:spPr>
      </p:pic>
      <p:pic>
        <p:nvPicPr>
          <p:cNvPr id="6" name="Imagen 5" descr="Imagen que contiene interior, estacionaria, estante, llenado&#10;&#10;Descripción generada automáticamente">
            <a:extLst>
              <a:ext uri="{FF2B5EF4-FFF2-40B4-BE49-F238E27FC236}">
                <a16:creationId xmlns:a16="http://schemas.microsoft.com/office/drawing/2014/main" id="{987636DA-6FDD-4AEA-BEC3-77461F22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60" y="3429000"/>
            <a:ext cx="2369394" cy="1579596"/>
          </a:xfrm>
          <a:prstGeom prst="rect">
            <a:avLst/>
          </a:prstGeom>
        </p:spPr>
      </p:pic>
      <p:pic>
        <p:nvPicPr>
          <p:cNvPr id="5" name="Imagen 4" descr="Imagen que contiene persona, interior, computer, tabla&#10;&#10;Descripción generada automáticamente">
            <a:extLst>
              <a:ext uri="{FF2B5EF4-FFF2-40B4-BE49-F238E27FC236}">
                <a16:creationId xmlns:a16="http://schemas.microsoft.com/office/drawing/2014/main" id="{E10B3119-657A-4172-83E5-9BD949895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39" y="1678395"/>
            <a:ext cx="2369395" cy="1579596"/>
          </a:xfrm>
          <a:prstGeom prst="rect">
            <a:avLst/>
          </a:prstGeom>
        </p:spPr>
      </p:pic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0C0E7415-375F-463A-AA57-F2006949A5C9}"/>
              </a:ext>
            </a:extLst>
          </p:cNvPr>
          <p:cNvSpPr/>
          <p:nvPr/>
        </p:nvSpPr>
        <p:spPr>
          <a:xfrm>
            <a:off x="7826670" y="4119497"/>
            <a:ext cx="2086131" cy="475415"/>
          </a:xfrm>
          <a:prstGeom prst="roundRect">
            <a:avLst/>
          </a:prstGeom>
          <a:solidFill>
            <a:schemeClr val="bg1"/>
          </a:solidFill>
          <a:ln>
            <a:solidFill>
              <a:srgbClr val="B300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200" b="1">
                <a:solidFill>
                  <a:srgbClr val="B30033"/>
                </a:solidFill>
                <a:latin typeface="Arial" pitchFamily="34" charset="0"/>
                <a:cs typeface="Arial" pitchFamily="34" charset="0"/>
              </a:rPr>
              <a:t>Nos movemos con plazos muy ajustados</a:t>
            </a:r>
            <a:endParaRPr lang="es-ES" sz="12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LISTAS DE ADMITIDOS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91" y="1764308"/>
            <a:ext cx="4100891" cy="2463399"/>
          </a:xfrm>
          <a:prstGeom prst="rect">
            <a:avLst/>
          </a:prstGeom>
        </p:spPr>
      </p:pic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4E0A3BEB-8856-4F18-A73F-41A034E17B5E}"/>
              </a:ext>
            </a:extLst>
          </p:cNvPr>
          <p:cNvSpPr/>
          <p:nvPr/>
        </p:nvSpPr>
        <p:spPr>
          <a:xfrm>
            <a:off x="6655369" y="2055115"/>
            <a:ext cx="1709060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bg1"/>
                </a:solidFill>
              </a:rPr>
              <a:t>¿Dónde se publican?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536DAAC9-DB0D-45D0-B911-27C91B1C76A6}"/>
              </a:ext>
            </a:extLst>
          </p:cNvPr>
          <p:cNvSpPr/>
          <p:nvPr/>
        </p:nvSpPr>
        <p:spPr>
          <a:xfrm>
            <a:off x="8555015" y="2054756"/>
            <a:ext cx="1781450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Correo electrónico, web, UGAC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9410FA3E-982F-4647-B843-657B33FED4F7}"/>
              </a:ext>
            </a:extLst>
          </p:cNvPr>
          <p:cNvSpPr/>
          <p:nvPr/>
        </p:nvSpPr>
        <p:spPr>
          <a:xfrm>
            <a:off x="8555015" y="2752533"/>
            <a:ext cx="1781450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Descargable desde la web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ED3432CB-4F82-491A-8992-8A6FD6BAB587}"/>
              </a:ext>
            </a:extLst>
          </p:cNvPr>
          <p:cNvSpPr/>
          <p:nvPr/>
        </p:nvSpPr>
        <p:spPr>
          <a:xfrm>
            <a:off x="6651126" y="2752532"/>
            <a:ext cx="1709060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bg1"/>
                </a:solidFill>
              </a:rPr>
              <a:t>Carta de admisión</a:t>
            </a: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5822D416-B503-4275-B88F-8004439CBDC4}"/>
              </a:ext>
            </a:extLst>
          </p:cNvPr>
          <p:cNvSpPr/>
          <p:nvPr/>
        </p:nvSpPr>
        <p:spPr>
          <a:xfrm>
            <a:off x="6655367" y="3453549"/>
            <a:ext cx="1709060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>
                <a:solidFill>
                  <a:schemeClr val="bg1"/>
                </a:solidFill>
              </a:rPr>
              <a:t>Cita de matrícula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0C8AB94F-AC8D-4B69-BF3F-03E65DDA8B8F}"/>
              </a:ext>
            </a:extLst>
          </p:cNvPr>
          <p:cNvSpPr/>
          <p:nvPr/>
        </p:nvSpPr>
        <p:spPr>
          <a:xfrm>
            <a:off x="8567680" y="3450310"/>
            <a:ext cx="1781450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>
              <a:solidFill>
                <a:srgbClr val="B30033"/>
              </a:solidFill>
            </a:endParaRPr>
          </a:p>
          <a:p>
            <a:pPr algn="ctr"/>
            <a:r>
              <a:rPr lang="es-ES" sz="1100" b="1">
                <a:solidFill>
                  <a:srgbClr val="B30033"/>
                </a:solidFill>
              </a:rPr>
              <a:t>Asignada</a:t>
            </a:r>
          </a:p>
          <a:p>
            <a:pPr algn="ctr"/>
            <a:endParaRPr lang="es-ES" sz="1100" b="1">
              <a:solidFill>
                <a:srgbClr val="B3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72" y="1000763"/>
            <a:ext cx="2228838" cy="2136759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183771" y="116632"/>
            <a:ext cx="8436691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READMISIONES</a:t>
            </a:r>
          </a:p>
        </p:txBody>
      </p:sp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F3EDF13C-D945-46BC-B667-48126D3D9668}"/>
              </a:ext>
            </a:extLst>
          </p:cNvPr>
          <p:cNvSpPr/>
          <p:nvPr/>
        </p:nvSpPr>
        <p:spPr>
          <a:xfrm>
            <a:off x="4651661" y="1103093"/>
            <a:ext cx="1609476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Únicamente para: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519E57B4-BF83-4238-9280-8350A0E91F0A}"/>
              </a:ext>
            </a:extLst>
          </p:cNvPr>
          <p:cNvSpPr/>
          <p:nvPr/>
        </p:nvSpPr>
        <p:spPr>
          <a:xfrm>
            <a:off x="6500188" y="1108684"/>
            <a:ext cx="4120274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Estudios solicitados con mayor prioridad al adjudicado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4BC1329-5837-4235-B5EB-BE87983FADF4}"/>
              </a:ext>
            </a:extLst>
          </p:cNvPr>
          <p:cNvSpPr/>
          <p:nvPr/>
        </p:nvSpPr>
        <p:spPr>
          <a:xfrm>
            <a:off x="6500188" y="1748038"/>
            <a:ext cx="4120274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Estudios de preinscripción ordinaria</a:t>
            </a: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478F5ABC-3386-4BB4-904D-357B941775C7}"/>
              </a:ext>
            </a:extLst>
          </p:cNvPr>
          <p:cNvSpPr/>
          <p:nvPr/>
        </p:nvSpPr>
        <p:spPr>
          <a:xfrm>
            <a:off x="4651661" y="2480299"/>
            <a:ext cx="1609476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¿Cuándo solicitarlo?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53852081-CA26-4D15-A037-3E4026E3A7F7}"/>
              </a:ext>
            </a:extLst>
          </p:cNvPr>
          <p:cNvSpPr/>
          <p:nvPr/>
        </p:nvSpPr>
        <p:spPr>
          <a:xfrm>
            <a:off x="6500188" y="2480299"/>
            <a:ext cx="4120274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Cada vez que se publiquen listas de admitidos a través de la aplicación informática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3DD7E47F-3579-4405-A65A-D104F8A3E86D}"/>
              </a:ext>
            </a:extLst>
          </p:cNvPr>
          <p:cNvSpPr/>
          <p:nvPr/>
        </p:nvSpPr>
        <p:spPr>
          <a:xfrm>
            <a:off x="2183769" y="4725208"/>
            <a:ext cx="1800201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Si has sido readmitido…</a:t>
            </a:r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5144356B-D82B-4044-BFFF-506854BDBF18}"/>
              </a:ext>
            </a:extLst>
          </p:cNvPr>
          <p:cNvSpPr/>
          <p:nvPr/>
        </p:nvSpPr>
        <p:spPr>
          <a:xfrm>
            <a:off x="4159684" y="4726627"/>
            <a:ext cx="6460776" cy="484114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Deberás confirmar que quieres la nueva plaza adjudicada, si ya estabas matriculado en otros estudios</a:t>
            </a: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DF679000-932D-4B73-BACB-FFAABA07EFBB}"/>
              </a:ext>
            </a:extLst>
          </p:cNvPr>
          <p:cNvSpPr/>
          <p:nvPr/>
        </p:nvSpPr>
        <p:spPr>
          <a:xfrm>
            <a:off x="4159682" y="5365980"/>
            <a:ext cx="6460777" cy="484114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Automáticamente se te anulará la matrícula en los estudios anteriores</a:t>
            </a: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DABFA406-7593-47F0-8287-15E267678073}"/>
              </a:ext>
            </a:extLst>
          </p:cNvPr>
          <p:cNvSpPr/>
          <p:nvPr/>
        </p:nvSpPr>
        <p:spPr>
          <a:xfrm>
            <a:off x="6500188" y="3136372"/>
            <a:ext cx="4120274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Si no lo solicita, no podrá participar en esa readmisión ni en las siguientes.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81BC3476-32DE-4CF4-B35C-4B6A4D64A1C1}"/>
              </a:ext>
            </a:extLst>
          </p:cNvPr>
          <p:cNvSpPr/>
          <p:nvPr/>
        </p:nvSpPr>
        <p:spPr>
          <a:xfrm>
            <a:off x="4651661" y="3807272"/>
            <a:ext cx="1609476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¿Cómo?</a:t>
            </a:r>
          </a:p>
        </p:txBody>
      </p:sp>
      <p:sp>
        <p:nvSpPr>
          <p:cNvPr id="18" name="Rectángulo redondeado 9">
            <a:extLst>
              <a:ext uri="{FF2B5EF4-FFF2-40B4-BE49-F238E27FC236}">
                <a16:creationId xmlns:a16="http://schemas.microsoft.com/office/drawing/2014/main" id="{659DC968-1BF8-4872-964A-BE3B574A0AAE}"/>
              </a:ext>
            </a:extLst>
          </p:cNvPr>
          <p:cNvSpPr/>
          <p:nvPr/>
        </p:nvSpPr>
        <p:spPr>
          <a:xfrm>
            <a:off x="6500188" y="3812864"/>
            <a:ext cx="4120274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A través de la aplicación de preinscripción, marcando los estudios en los que solicita readmisión</a:t>
            </a:r>
          </a:p>
        </p:txBody>
      </p:sp>
    </p:spTree>
    <p:extLst>
      <p:ext uri="{BB962C8B-B14F-4D97-AF65-F5344CB8AC3E}">
        <p14:creationId xmlns:p14="http://schemas.microsoft.com/office/powerpoint/2010/main" val="14366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3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ÚLTIMAS VACANTES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48529311-4DB4-49B8-AC7B-23D5B1B2A00E}"/>
              </a:ext>
            </a:extLst>
          </p:cNvPr>
          <p:cNvSpPr/>
          <p:nvPr/>
        </p:nvSpPr>
        <p:spPr>
          <a:xfrm>
            <a:off x="2351584" y="1223799"/>
            <a:ext cx="2368054" cy="70250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¿Cuándo?</a:t>
            </a:r>
          </a:p>
        </p:txBody>
      </p:sp>
      <p:sp>
        <p:nvSpPr>
          <p:cNvPr id="18" name="Rectángulo redondeado 9">
            <a:extLst>
              <a:ext uri="{FF2B5EF4-FFF2-40B4-BE49-F238E27FC236}">
                <a16:creationId xmlns:a16="http://schemas.microsoft.com/office/drawing/2014/main" id="{DC953DD3-09CE-4D9D-BFEF-BB4AE6FDA4FB}"/>
              </a:ext>
            </a:extLst>
          </p:cNvPr>
          <p:cNvSpPr/>
          <p:nvPr/>
        </p:nvSpPr>
        <p:spPr>
          <a:xfrm>
            <a:off x="4943476" y="1210282"/>
            <a:ext cx="5571955" cy="69841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Si se producen vacantes tras las últimas readmisiones y hay listas de reserva</a:t>
            </a:r>
          </a:p>
        </p:txBody>
      </p:sp>
      <p:sp>
        <p:nvSpPr>
          <p:cNvPr id="19" name="Rectángulo redondeado 9">
            <a:extLst>
              <a:ext uri="{FF2B5EF4-FFF2-40B4-BE49-F238E27FC236}">
                <a16:creationId xmlns:a16="http://schemas.microsoft.com/office/drawing/2014/main" id="{5820B84A-E5FA-4F63-A16A-6930A4A3661F}"/>
              </a:ext>
            </a:extLst>
          </p:cNvPr>
          <p:cNvSpPr/>
          <p:nvPr/>
        </p:nvSpPr>
        <p:spPr>
          <a:xfrm>
            <a:off x="4943477" y="3097806"/>
            <a:ext cx="5571955" cy="69841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Podrás matricularte por orden de llegada hasta cubrir todas las plazas ofertadas </a:t>
            </a:r>
          </a:p>
        </p:txBody>
      </p:sp>
      <p:sp>
        <p:nvSpPr>
          <p:cNvPr id="22" name="Rectángulo redondeado 9">
            <a:extLst>
              <a:ext uri="{FF2B5EF4-FFF2-40B4-BE49-F238E27FC236}">
                <a16:creationId xmlns:a16="http://schemas.microsoft.com/office/drawing/2014/main" id="{004DAFD4-2260-401D-A4D7-EBD945E85DB7}"/>
              </a:ext>
            </a:extLst>
          </p:cNvPr>
          <p:cNvSpPr/>
          <p:nvPr/>
        </p:nvSpPr>
        <p:spPr>
          <a:xfrm>
            <a:off x="2351585" y="2138505"/>
            <a:ext cx="2368054" cy="70250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¿Cómo?</a:t>
            </a:r>
          </a:p>
        </p:txBody>
      </p:sp>
      <p:sp>
        <p:nvSpPr>
          <p:cNvPr id="23" name="Rectángulo redondeado 9">
            <a:extLst>
              <a:ext uri="{FF2B5EF4-FFF2-40B4-BE49-F238E27FC236}">
                <a16:creationId xmlns:a16="http://schemas.microsoft.com/office/drawing/2014/main" id="{E51F6E02-7189-400C-85E0-FE3889176DB4}"/>
              </a:ext>
            </a:extLst>
          </p:cNvPr>
          <p:cNvSpPr/>
          <p:nvPr/>
        </p:nvSpPr>
        <p:spPr>
          <a:xfrm>
            <a:off x="2351584" y="3070069"/>
            <a:ext cx="2368054" cy="70250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¿Y si se agotan las listas de reservas y siguen quedando plazas libres?</a:t>
            </a:r>
          </a:p>
        </p:txBody>
      </p:sp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D2BEE53C-149A-41F5-8F43-F9495F9DFFD4}"/>
              </a:ext>
            </a:extLst>
          </p:cNvPr>
          <p:cNvSpPr/>
          <p:nvPr/>
        </p:nvSpPr>
        <p:spPr>
          <a:xfrm>
            <a:off x="4943477" y="2137017"/>
            <a:ext cx="5571955" cy="69841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Nos pondremos en contacto contigo guardando el orden de lista de reserva</a:t>
            </a:r>
          </a:p>
        </p:txBody>
      </p:sp>
    </p:spTree>
    <p:extLst>
      <p:ext uri="{BB962C8B-B14F-4D97-AF65-F5344CB8AC3E}">
        <p14:creationId xmlns:p14="http://schemas.microsoft.com/office/powerpoint/2010/main" val="7780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/>
        </p:nvSpPr>
        <p:spPr>
          <a:xfrm>
            <a:off x="2547962" y="373766"/>
            <a:ext cx="7772400" cy="142800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>
                <a:solidFill>
                  <a:srgbClr val="B30033"/>
                </a:solidFill>
              </a:rPr>
              <a:t>MATRÍCULA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87977" y="5020119"/>
            <a:ext cx="1041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B30033"/>
                </a:solidFill>
              </a:rPr>
              <a:t>* Calendario de fechas </a:t>
            </a:r>
            <a:r>
              <a:rPr lang="es-ES" sz="1400" b="1">
                <a:solidFill>
                  <a:srgbClr val="B30033"/>
                </a:solidFill>
              </a:rPr>
              <a:t>aproximado</a:t>
            </a:r>
            <a:r>
              <a:rPr lang="es-ES" sz="1400">
                <a:solidFill>
                  <a:srgbClr val="B30033"/>
                </a:solidFill>
              </a:rPr>
              <a:t> expuesto a título orientativo. El calendario definitivo se publicará en la página web de la Universidad para cada curso académico, así como la convocatoria de becas del Ministerio de Educación y Formación Profesional.</a:t>
            </a:r>
            <a:endParaRPr lang="es-ES_tradnl" sz="1400">
              <a:solidFill>
                <a:srgbClr val="B30033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55585" y="2351282"/>
            <a:ext cx="1647774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solidFill>
                <a:schemeClr val="bg1"/>
              </a:solidFill>
            </a:endParaRPr>
          </a:p>
          <a:p>
            <a:pPr algn="ctr"/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8, 9 y 10 de junio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4, 5 y 6 de julio</a:t>
            </a:r>
          </a:p>
          <a:p>
            <a:pPr algn="ctr"/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91683" y="2393106"/>
            <a:ext cx="1440182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Preinscripción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20 de junio a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8 de julio</a:t>
            </a:r>
          </a:p>
          <a:p>
            <a:pPr algn="ctr"/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455363" y="2386012"/>
            <a:ext cx="1546191" cy="13111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Publicación listas admitidos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14 , 25 y 28 de julio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agosto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7 de septiembre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725052" y="2393106"/>
            <a:ext cx="1576360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Matrícula</a:t>
            </a:r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87976" y="2387727"/>
            <a:ext cx="1398470" cy="1273079"/>
          </a:xfrm>
          <a:prstGeom prst="roundRect">
            <a:avLst/>
          </a:prstGeom>
          <a:solidFill>
            <a:srgbClr val="BF053A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Solicitud beca MEFP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marzo a 12 de mayo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55" y="2806882"/>
            <a:ext cx="591363" cy="46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99" y="2833620"/>
            <a:ext cx="591363" cy="469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2135E0D-947C-4F67-8229-0A9EAC51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320" y="2833619"/>
            <a:ext cx="591363" cy="4694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1FE3F93-8727-4147-A818-B053E22D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22" y="2833620"/>
            <a:ext cx="5913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16154"/>
              </p:ext>
            </p:extLst>
          </p:nvPr>
        </p:nvGraphicFramePr>
        <p:xfrm>
          <a:off x="2134180" y="1103610"/>
          <a:ext cx="2665676" cy="386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400332" imgH="7829140" progId="Acrobat.Document.11">
                  <p:embed/>
                </p:oleObj>
              </mc:Choice>
              <mc:Fallback>
                <p:oleObj name="Acrobat Document" r:id="rId2" imgW="5400332" imgH="7829140" progId="Acrobat.Document.11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4180" y="1103610"/>
                        <a:ext cx="2665676" cy="3864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2134180" y="116632"/>
            <a:ext cx="8282300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MATRÍCULA EN ESTUDIOS DE GRADO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4AD02579-12FD-41E5-9239-C64D3B9817B0}"/>
              </a:ext>
            </a:extLst>
          </p:cNvPr>
          <p:cNvSpPr/>
          <p:nvPr/>
        </p:nvSpPr>
        <p:spPr>
          <a:xfrm>
            <a:off x="4928410" y="1391644"/>
            <a:ext cx="1609476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¿Cuándo?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CB0CB12D-6F55-44D1-9453-855E4730D687}"/>
              </a:ext>
            </a:extLst>
          </p:cNvPr>
          <p:cNvSpPr/>
          <p:nvPr/>
        </p:nvSpPr>
        <p:spPr>
          <a:xfrm>
            <a:off x="6825918" y="1391643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En la cita asignada al publicarse la lista de admitidos</a:t>
            </a: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228A6B20-5613-45D1-82C2-CC3E33B3EAD2}"/>
              </a:ext>
            </a:extLst>
          </p:cNvPr>
          <p:cNvSpPr/>
          <p:nvPr/>
        </p:nvSpPr>
        <p:spPr>
          <a:xfrm>
            <a:off x="6825918" y="2030997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Si has sido readmitido en otra titulación te daremos una nueva cita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20849527-3470-4F43-B2CF-70327F7A7930}"/>
              </a:ext>
            </a:extLst>
          </p:cNvPr>
          <p:cNvSpPr/>
          <p:nvPr/>
        </p:nvSpPr>
        <p:spPr>
          <a:xfrm>
            <a:off x="4928410" y="3793663"/>
            <a:ext cx="1609476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Exenciones / Bonificaciones</a:t>
            </a:r>
          </a:p>
        </p:txBody>
      </p:sp>
      <p:sp>
        <p:nvSpPr>
          <p:cNvPr id="13" name="Rectángulo redondeado 9">
            <a:extLst>
              <a:ext uri="{FF2B5EF4-FFF2-40B4-BE49-F238E27FC236}">
                <a16:creationId xmlns:a16="http://schemas.microsoft.com/office/drawing/2014/main" id="{CF82D6D7-A04F-44A5-97A1-8E36FE28A9B8}"/>
              </a:ext>
            </a:extLst>
          </p:cNvPr>
          <p:cNvSpPr/>
          <p:nvPr/>
        </p:nvSpPr>
        <p:spPr>
          <a:xfrm>
            <a:off x="6825918" y="3788071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Comunícaselo a la UGAC antes de la matrícula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11120F07-7C06-4E6C-8DDF-50714787FFFA}"/>
              </a:ext>
            </a:extLst>
          </p:cNvPr>
          <p:cNvSpPr/>
          <p:nvPr/>
        </p:nvSpPr>
        <p:spPr>
          <a:xfrm>
            <a:off x="4928410" y="2953487"/>
            <a:ext cx="1609476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¿Cómo?</a:t>
            </a:r>
          </a:p>
        </p:txBody>
      </p:sp>
      <p:sp>
        <p:nvSpPr>
          <p:cNvPr id="18" name="Rectángulo redondeado 9">
            <a:extLst>
              <a:ext uri="{FF2B5EF4-FFF2-40B4-BE49-F238E27FC236}">
                <a16:creationId xmlns:a16="http://schemas.microsoft.com/office/drawing/2014/main" id="{66460A5B-33F2-4CB8-B133-231A8A4BCF9B}"/>
              </a:ext>
            </a:extLst>
          </p:cNvPr>
          <p:cNvSpPr/>
          <p:nvPr/>
        </p:nvSpPr>
        <p:spPr>
          <a:xfrm>
            <a:off x="6825918" y="2953487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Por automatrícula</a:t>
            </a:r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F274D6C7-B2A1-43F2-9892-D02761D56E43}"/>
              </a:ext>
            </a:extLst>
          </p:cNvPr>
          <p:cNvSpPr/>
          <p:nvPr/>
        </p:nvSpPr>
        <p:spPr>
          <a:xfrm>
            <a:off x="6825918" y="4536656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Aporta la documentación justificativa tras realizar la automatrícula</a:t>
            </a: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DF0139F7-A007-4CC1-B36C-F4921AE27405}"/>
              </a:ext>
            </a:extLst>
          </p:cNvPr>
          <p:cNvSpPr/>
          <p:nvPr/>
        </p:nvSpPr>
        <p:spPr>
          <a:xfrm>
            <a:off x="6825918" y="1391644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En la cita asignada al publicarse la lista de admitidos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71CDAB8C-FB73-4B7C-9259-892F4CC3289E}"/>
              </a:ext>
            </a:extLst>
          </p:cNvPr>
          <p:cNvSpPr/>
          <p:nvPr/>
        </p:nvSpPr>
        <p:spPr>
          <a:xfrm>
            <a:off x="6825918" y="2030998"/>
            <a:ext cx="3590562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Si has sido readmitido en otra titulación te daremos una nueva cita</a:t>
            </a:r>
          </a:p>
        </p:txBody>
      </p:sp>
      <p:pic>
        <p:nvPicPr>
          <p:cNvPr id="19" name="Picture 2" descr="http://www.puzzleclopedia.com/wp-content/uploads/bombilla.jpg">
            <a:extLst>
              <a:ext uri="{FF2B5EF4-FFF2-40B4-BE49-F238E27FC236}">
                <a16:creationId xmlns:a16="http://schemas.microsoft.com/office/drawing/2014/main" id="{EE1B7A3A-C8E7-4596-A15F-59C09439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80" y="5131603"/>
            <a:ext cx="501910" cy="6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9">
            <a:extLst>
              <a:ext uri="{FF2B5EF4-FFF2-40B4-BE49-F238E27FC236}">
                <a16:creationId xmlns:a16="http://schemas.microsoft.com/office/drawing/2014/main" id="{C1FCF656-4B9B-49F8-9D51-B796911C988A}"/>
              </a:ext>
            </a:extLst>
          </p:cNvPr>
          <p:cNvSpPr/>
          <p:nvPr/>
        </p:nvSpPr>
        <p:spPr>
          <a:xfrm>
            <a:off x="2906830" y="5222879"/>
            <a:ext cx="7509650" cy="486953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Recuerda que si no formalizas la matrícula en la cita asignada perderás la plaza</a:t>
            </a:r>
          </a:p>
        </p:txBody>
      </p:sp>
    </p:spTree>
    <p:extLst>
      <p:ext uri="{BB962C8B-B14F-4D97-AF65-F5344CB8AC3E}">
        <p14:creationId xmlns:p14="http://schemas.microsoft.com/office/powerpoint/2010/main" val="3499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2038905" y="126611"/>
            <a:ext cx="8629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solidFill>
                  <a:srgbClr val="B30033"/>
                </a:solidFill>
              </a:rPr>
              <a:t>Algunos consejos finales…</a:t>
            </a:r>
          </a:p>
        </p:txBody>
      </p:sp>
      <p:pic>
        <p:nvPicPr>
          <p:cNvPr id="6" name="Imagen 5" descr="Pantalla de un celular en la mano&#10;&#10;Descripción generada automáticamente">
            <a:extLst>
              <a:ext uri="{FF2B5EF4-FFF2-40B4-BE49-F238E27FC236}">
                <a16:creationId xmlns:a16="http://schemas.microsoft.com/office/drawing/2014/main" id="{DB358AF9-85BF-42C8-BB8D-16205C4F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41" y="514443"/>
            <a:ext cx="1822999" cy="130838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145F48-A5B4-404B-B4B2-FF20366D6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84" y="1836895"/>
            <a:ext cx="1132612" cy="1132612"/>
          </a:xfrm>
          <a:prstGeom prst="rect">
            <a:avLst/>
          </a:prstGeom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8161046-D6AB-4C15-BB21-A7B3151882F4}"/>
              </a:ext>
            </a:extLst>
          </p:cNvPr>
          <p:cNvSpPr txBox="1"/>
          <p:nvPr/>
        </p:nvSpPr>
        <p:spPr>
          <a:xfrm>
            <a:off x="3726347" y="1135212"/>
            <a:ext cx="5805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Activa y conserva el usuario que te facilitaremos en la matrícula de la </a:t>
            </a:r>
            <a:r>
              <a:rPr lang="es-ES" sz="1400" b="1" err="1">
                <a:solidFill>
                  <a:srgbClr val="B30033"/>
                </a:solidFill>
                <a:cs typeface="Arial" pitchFamily="34" charset="0"/>
              </a:rPr>
              <a:t>EvAU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 </a:t>
            </a:r>
            <a:r>
              <a:rPr lang="es-ES" sz="1400" b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en la UCLM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 que te servirá en todos los procedimientos administrativos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B7383-974A-4FE5-8395-D86979253E45}"/>
              </a:ext>
            </a:extLst>
          </p:cNvPr>
          <p:cNvSpPr txBox="1"/>
          <p:nvPr/>
        </p:nvSpPr>
        <p:spPr>
          <a:xfrm>
            <a:off x="2544932" y="2095904"/>
            <a:ext cx="60368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Consulta la información de la web, apartado 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  <a:hlinkClick r:id="rId4"/>
              </a:rPr>
              <a:t>Preuniversitario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, y los videos informativos que ponemos en 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  <a:hlinkClick r:id="rId5"/>
              </a:rPr>
              <a:t>www.uclm.es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 y pregúntanos tus dudas a través de 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  <a:hlinkClick r:id="rId6"/>
              </a:rPr>
              <a:t>https://cau.uclm.es/</a:t>
            </a:r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373C76-274B-44E8-A249-9AD13F814B7F}"/>
              </a:ext>
            </a:extLst>
          </p:cNvPr>
          <p:cNvSpPr txBox="1"/>
          <p:nvPr/>
        </p:nvSpPr>
        <p:spPr>
          <a:xfrm>
            <a:off x="4274032" y="3116115"/>
            <a:ext cx="60368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400" b="1">
                <a:solidFill>
                  <a:srgbClr val="B30033"/>
                </a:solidFill>
                <a:cs typeface="Arial" pitchFamily="34" charset="0"/>
              </a:rPr>
              <a:t>Realiza tú mismo tus propias gestiones y revisa tu buzón de correo con asiduidad por si te requerimos alguna documentación</a:t>
            </a:r>
            <a:r>
              <a:rPr lang="es-ES" sz="1400" b="1">
                <a:solidFill>
                  <a:srgbClr val="BF053A"/>
                </a:solidFill>
                <a:cs typeface="Arial" pitchFamily="34" charset="0"/>
              </a:rPr>
              <a:t>. También podrás consultar en la aplicación informática los correos que te enviamos a tu cuenta.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ABE685-90A3-47C0-BF97-3494E79D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659" y="2942119"/>
            <a:ext cx="1621961" cy="13297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33A6EC-3D04-4DF8-97AE-33FB8260D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4586" y="82309"/>
            <a:ext cx="1725885" cy="113261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20EFD60-9CF3-4699-91F5-46CFC8D24C41}"/>
              </a:ext>
            </a:extLst>
          </p:cNvPr>
          <p:cNvSpPr txBox="1"/>
          <p:nvPr/>
        </p:nvSpPr>
        <p:spPr>
          <a:xfrm>
            <a:off x="4676503" y="4735762"/>
            <a:ext cx="571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>
                <a:solidFill>
                  <a:srgbClr val="BF053A"/>
                </a:solidFill>
              </a:rPr>
              <a:t>Estate atento al calendario de preinscripción que publicamos en la web:</a:t>
            </a:r>
          </a:p>
          <a:p>
            <a:r>
              <a:rPr lang="es-ES" sz="1400" b="1">
                <a:hlinkClick r:id="rId9"/>
              </a:rPr>
              <a:t>Acceso : Guía de Preinscripción (uclm.es)</a:t>
            </a:r>
            <a:endParaRPr lang="es-ES" sz="1400" b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E5276A-CBD7-4F55-B1D2-842BDC214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2640" y="4379424"/>
            <a:ext cx="1591991" cy="15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D01D12-BAF4-4F45-8EF4-8892FF7AEF2A}"/>
              </a:ext>
            </a:extLst>
          </p:cNvPr>
          <p:cNvSpPr txBox="1"/>
          <p:nvPr/>
        </p:nvSpPr>
        <p:spPr>
          <a:xfrm>
            <a:off x="4324035" y="1719763"/>
            <a:ext cx="6100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EvAU</a:t>
            </a:r>
            <a:r>
              <a:rPr lang="es-E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UCLM - YouTube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7A885D-0B69-4617-B8F6-674DC8E591AA}"/>
              </a:ext>
            </a:extLst>
          </p:cNvPr>
          <p:cNvSpPr txBox="1"/>
          <p:nvPr/>
        </p:nvSpPr>
        <p:spPr>
          <a:xfrm>
            <a:off x="2621954" y="479934"/>
            <a:ext cx="745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VÍDEOS-TUTORIALES INFORMATIVOS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872AF5-A08B-47B6-99B3-46ACEE2E0827}"/>
              </a:ext>
            </a:extLst>
          </p:cNvPr>
          <p:cNvSpPr txBox="1"/>
          <p:nvPr/>
        </p:nvSpPr>
        <p:spPr>
          <a:xfrm>
            <a:off x="4324035" y="2749931"/>
            <a:ext cx="610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Preinscripción UCLM - YouTube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3B5CDF-80CD-46FE-8A25-A36C7BA5A06C}"/>
              </a:ext>
            </a:extLst>
          </p:cNvPr>
          <p:cNvSpPr txBox="1"/>
          <p:nvPr/>
        </p:nvSpPr>
        <p:spPr>
          <a:xfrm>
            <a:off x="4324035" y="3841654"/>
            <a:ext cx="61002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hlinkClick r:id="rId4"/>
              </a:rPr>
              <a:t>Cómo hacer la </a:t>
            </a:r>
            <a:r>
              <a:rPr lang="es-ES" sz="3200" dirty="0" err="1">
                <a:hlinkClick r:id="rId4"/>
              </a:rPr>
              <a:t>automatrícula</a:t>
            </a:r>
            <a:r>
              <a:rPr lang="es-ES" sz="3200" dirty="0">
                <a:hlinkClick r:id="rId4"/>
              </a:rPr>
              <a:t> en la UCLM - Bing video</a:t>
            </a:r>
            <a:endParaRPr lang="es-ES"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284950-4A0F-4099-AE72-A76E70ACC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26" y="1674296"/>
            <a:ext cx="3037106" cy="30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34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E2B850-D80E-4994-9873-A9706285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84" y="1304267"/>
            <a:ext cx="5156780" cy="28938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94E78D-DCD5-4F05-B338-BB4851E39B40}"/>
              </a:ext>
            </a:extLst>
          </p:cNvPr>
          <p:cNvSpPr txBox="1"/>
          <p:nvPr/>
        </p:nvSpPr>
        <p:spPr>
          <a:xfrm>
            <a:off x="2725582" y="5078875"/>
            <a:ext cx="7228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C00000"/>
                </a:solidFill>
              </a:rPr>
              <a:t>¡MUCHAS GRACIAS Y MUCHO ÉXITO EN LAS PRUEBAS!</a:t>
            </a:r>
          </a:p>
        </p:txBody>
      </p:sp>
    </p:spTree>
    <p:extLst>
      <p:ext uri="{BB962C8B-B14F-4D97-AF65-F5344CB8AC3E}">
        <p14:creationId xmlns:p14="http://schemas.microsoft.com/office/powerpoint/2010/main" val="3931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SECRETARÍA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01" y="1549826"/>
            <a:ext cx="3497467" cy="3015570"/>
          </a:xfrm>
          <a:prstGeom prst="rect">
            <a:avLst/>
          </a:prstGeom>
        </p:spPr>
      </p:pic>
      <p:sp>
        <p:nvSpPr>
          <p:cNvPr id="6" name="Rectángulo redondeado 9">
            <a:extLst>
              <a:ext uri="{FF2B5EF4-FFF2-40B4-BE49-F238E27FC236}">
                <a16:creationId xmlns:a16="http://schemas.microsoft.com/office/drawing/2014/main" id="{89E00748-D7A2-407C-ADEE-18CB18D7D54D}"/>
              </a:ext>
            </a:extLst>
          </p:cNvPr>
          <p:cNvSpPr/>
          <p:nvPr/>
        </p:nvSpPr>
        <p:spPr>
          <a:xfrm>
            <a:off x="6352864" y="1549827"/>
            <a:ext cx="4063617" cy="7033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Encontrarás casi todos los trámites de gestión académica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5975F3FA-7726-4136-AD2E-880740F5CED7}"/>
              </a:ext>
            </a:extLst>
          </p:cNvPr>
          <p:cNvSpPr/>
          <p:nvPr/>
        </p:nvSpPr>
        <p:spPr>
          <a:xfrm>
            <a:off x="6352862" y="2651951"/>
            <a:ext cx="4063617" cy="7033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Accederás con el usuario que facilitamos en la </a:t>
            </a:r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EDE8338E-A495-4977-9608-657D2CB7971A}"/>
              </a:ext>
            </a:extLst>
          </p:cNvPr>
          <p:cNvSpPr/>
          <p:nvPr/>
        </p:nvSpPr>
        <p:spPr>
          <a:xfrm>
            <a:off x="6352862" y="3754075"/>
            <a:ext cx="4063617" cy="7033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Recibirás las notificaciones en la cuenta que nos indiques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7D6E99C3-BDEC-47D0-8D60-026AE03F3E02}"/>
              </a:ext>
            </a:extLst>
          </p:cNvPr>
          <p:cNvSpPr/>
          <p:nvPr/>
        </p:nvSpPr>
        <p:spPr>
          <a:xfrm>
            <a:off x="2500800" y="4866763"/>
            <a:ext cx="7915678" cy="7033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Consulta nuestro </a:t>
            </a:r>
            <a:r>
              <a:rPr lang="es-ES" sz="1400" b="1">
                <a:solidFill>
                  <a:schemeClr val="bg1"/>
                </a:solidFill>
                <a:hlinkClick r:id="rId3"/>
              </a:rPr>
              <a:t>video</a:t>
            </a:r>
            <a:r>
              <a:rPr lang="es-ES" sz="1400" b="1">
                <a:solidFill>
                  <a:schemeClr val="bg1"/>
                </a:solidFill>
              </a:rPr>
              <a:t> de Secretaría Virtual</a:t>
            </a:r>
          </a:p>
          <a:p>
            <a:pPr algn="ctr"/>
            <a:endParaRPr lang="es-E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71864" y="116632"/>
            <a:ext cx="5790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>
                <a:solidFill>
                  <a:srgbClr val="B30033"/>
                </a:solidFill>
                <a:cs typeface="Arial" panose="020B0604020202020204" pitchFamily="34" charset="0"/>
              </a:rPr>
              <a:t>ACCESO</a:t>
            </a:r>
          </a:p>
          <a:p>
            <a:pPr algn="ctr"/>
            <a:endParaRPr lang="es-ES" sz="2000" b="1">
              <a:solidFill>
                <a:srgbClr val="B30033"/>
              </a:solidFill>
              <a:cs typeface="Arial" panose="020B0604020202020204" pitchFamily="34" charset="0"/>
            </a:endParaRPr>
          </a:p>
          <a:p>
            <a:pPr algn="ctr"/>
            <a:r>
              <a:rPr lang="es-ES_tradnl" sz="2000">
                <a:solidFill>
                  <a:srgbClr val="B30033"/>
                </a:solidFill>
                <a:cs typeface="Arial" panose="020B0604020202020204" pitchFamily="34" charset="0"/>
              </a:rPr>
              <a:t>Requisitos necesarios para cursar enseñanzas universitarias oficiales de Grado </a:t>
            </a:r>
            <a:endParaRPr lang="es-ES" sz="2000">
              <a:solidFill>
                <a:srgbClr val="B30033"/>
              </a:solidFill>
              <a:cs typeface="Arial" panose="020B0604020202020204" pitchFamily="3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7299275" y="2548509"/>
            <a:ext cx="936104" cy="936104"/>
          </a:xfrm>
          <a:prstGeom prst="downArrow">
            <a:avLst/>
          </a:prstGeom>
          <a:gradFill flip="none" rotWithShape="1">
            <a:gsLst>
              <a:gs pos="21000">
                <a:srgbClr val="B3003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27" y="273572"/>
            <a:ext cx="2299155" cy="1643261"/>
          </a:xfrm>
          <a:prstGeom prst="rect">
            <a:avLst/>
          </a:prstGeom>
        </p:spPr>
      </p:pic>
      <p:pic>
        <p:nvPicPr>
          <p:cNvPr id="2050" name="Picture 2" descr="Resultado de imagen de vias de acceso gabinete de comunicación uc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31" y="3933057"/>
            <a:ext cx="2299155" cy="16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871864" y="4014945"/>
            <a:ext cx="579092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>
                <a:solidFill>
                  <a:srgbClr val="B30033"/>
                </a:solidFill>
                <a:cs typeface="Arial" panose="020B0604020202020204" pitchFamily="34" charset="0"/>
              </a:rPr>
              <a:t>ADMISIÓN</a:t>
            </a:r>
          </a:p>
          <a:p>
            <a:pPr algn="ctr"/>
            <a:endParaRPr lang="es-ES" b="1">
              <a:solidFill>
                <a:srgbClr val="B30033"/>
              </a:solidFill>
              <a:cs typeface="Arial" panose="020B0604020202020204" pitchFamily="34" charset="0"/>
            </a:endParaRPr>
          </a:p>
          <a:p>
            <a:pPr algn="ctr"/>
            <a:r>
              <a:rPr lang="es-ES_tradnl" sz="2000">
                <a:solidFill>
                  <a:srgbClr val="B30033"/>
                </a:solidFill>
                <a:cs typeface="Arial" panose="020B0604020202020204" pitchFamily="34" charset="0"/>
              </a:rPr>
              <a:t>Criterios de ordenación de solicitudes  y adjudicación de plazas</a:t>
            </a:r>
            <a:endParaRPr lang="es-ES" sz="2000">
              <a:solidFill>
                <a:srgbClr val="B30033"/>
              </a:solidFill>
              <a:cs typeface="Arial" panose="020B0604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2869151" y="2548509"/>
            <a:ext cx="936104" cy="936104"/>
          </a:xfrm>
          <a:prstGeom prst="downArrow">
            <a:avLst/>
          </a:prstGeom>
          <a:gradFill flip="none" rotWithShape="1">
            <a:gsLst>
              <a:gs pos="21000">
                <a:srgbClr val="B3003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/>
        </p:nvSpPr>
        <p:spPr>
          <a:xfrm>
            <a:off x="2547962" y="373766"/>
            <a:ext cx="7772400" cy="142800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>
                <a:solidFill>
                  <a:srgbClr val="B30033"/>
                </a:solidFill>
              </a:rPr>
              <a:t>Esquema general del acceso y admisión a la universidad</a:t>
            </a:r>
            <a:endParaRPr lang="es-ES">
              <a:solidFill>
                <a:srgbClr val="B30033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87976" y="5020119"/>
            <a:ext cx="1041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B30033"/>
                </a:solidFill>
              </a:rPr>
              <a:t>* Calendario de fechas </a:t>
            </a:r>
            <a:r>
              <a:rPr lang="es-ES" sz="1400" b="1">
                <a:solidFill>
                  <a:srgbClr val="B30033"/>
                </a:solidFill>
              </a:rPr>
              <a:t>aproximado</a:t>
            </a:r>
            <a:r>
              <a:rPr lang="es-ES" sz="1400">
                <a:solidFill>
                  <a:srgbClr val="B30033"/>
                </a:solidFill>
              </a:rPr>
              <a:t> expuesto a título orientativo. El calendario definitivo se publicará en la página web de la Universidad para cada curso académico, así como la convocatoria de becas del Ministerio de Educación y Formación Profesional.</a:t>
            </a:r>
            <a:endParaRPr lang="es-ES_tradnl" sz="1400">
              <a:solidFill>
                <a:srgbClr val="B30033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55585" y="2351282"/>
            <a:ext cx="1647774" cy="12730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solidFill>
                <a:schemeClr val="bg1"/>
              </a:solidFill>
            </a:endParaRPr>
          </a:p>
          <a:p>
            <a:pPr algn="ctr"/>
            <a:r>
              <a:rPr lang="es-ES" sz="1400" b="1" err="1">
                <a:solidFill>
                  <a:schemeClr val="bg1"/>
                </a:solidFill>
              </a:rPr>
              <a:t>EvAU</a:t>
            </a:r>
            <a:endParaRPr lang="es-ES" sz="1400" b="1">
              <a:solidFill>
                <a:schemeClr val="bg1"/>
              </a:solidFill>
            </a:endParaRP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8, 9 y 10 de junio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4, 5 y 6 de julio</a:t>
            </a:r>
          </a:p>
          <a:p>
            <a:pPr algn="ctr"/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91683" y="2393106"/>
            <a:ext cx="1440182" cy="12730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Preinscripción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20 de junio a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8 de julio</a:t>
            </a:r>
          </a:p>
          <a:p>
            <a:pPr algn="ctr"/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411319" y="2386012"/>
            <a:ext cx="1590236" cy="13111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Publicación listas admitidos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14 , 25 y 28 de julio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agosto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7 de septiembre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725052" y="2393106"/>
            <a:ext cx="1576360" cy="12730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Matrícula</a:t>
            </a:r>
            <a:endParaRPr lang="es-ES" sz="900" b="1">
              <a:solidFill>
                <a:schemeClr val="bg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87976" y="2351282"/>
            <a:ext cx="1398470" cy="12730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Solicitud beca MEFP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marzo a 12 de mayo</a:t>
            </a:r>
          </a:p>
          <a:p>
            <a:pPr algn="ctr"/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769012" y="2849559"/>
            <a:ext cx="418218" cy="38488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55" y="2806882"/>
            <a:ext cx="591363" cy="46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99" y="2833620"/>
            <a:ext cx="591363" cy="469433"/>
          </a:xfrm>
          <a:prstGeom prst="rect">
            <a:avLst/>
          </a:prstGeom>
        </p:spPr>
      </p:pic>
      <p:sp>
        <p:nvSpPr>
          <p:cNvPr id="13" name="Flecha derecha 3">
            <a:extLst>
              <a:ext uri="{FF2B5EF4-FFF2-40B4-BE49-F238E27FC236}">
                <a16:creationId xmlns:a16="http://schemas.microsoft.com/office/drawing/2014/main" id="{41C8C881-3C13-4F8F-8F9F-08C6012C6DC6}"/>
              </a:ext>
            </a:extLst>
          </p:cNvPr>
          <p:cNvSpPr/>
          <p:nvPr/>
        </p:nvSpPr>
        <p:spPr>
          <a:xfrm>
            <a:off x="2421499" y="2871871"/>
            <a:ext cx="418218" cy="38488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BF053A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1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4" grpId="0" animBg="1"/>
      <p:bldP spid="15" grpId="0" animBg="1"/>
      <p:bldP spid="17" grpId="0" animBg="1"/>
      <p:bldP spid="18" grpId="0" animBg="1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/>
        </p:nvSpPr>
        <p:spPr>
          <a:xfrm>
            <a:off x="2547962" y="373766"/>
            <a:ext cx="7772400" cy="142800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>
                <a:solidFill>
                  <a:srgbClr val="B30033"/>
                </a:solidFill>
              </a:rPr>
              <a:t>BECAS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87976" y="5020119"/>
            <a:ext cx="1041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>
                <a:solidFill>
                  <a:srgbClr val="B30033"/>
                </a:solidFill>
              </a:rPr>
              <a:t>* Calendario de fechas </a:t>
            </a:r>
            <a:r>
              <a:rPr lang="es-ES" sz="1400" b="1">
                <a:solidFill>
                  <a:srgbClr val="B30033"/>
                </a:solidFill>
              </a:rPr>
              <a:t>aproximado</a:t>
            </a:r>
            <a:r>
              <a:rPr lang="es-ES" sz="1400">
                <a:solidFill>
                  <a:srgbClr val="B30033"/>
                </a:solidFill>
              </a:rPr>
              <a:t> expuesto a título orientativo. El calendario definitivo se publicará en la página web de la Universidad para cada curso académico, así como la convocatoria de becas del Ministerio de Educación y Formación Profesional.</a:t>
            </a:r>
            <a:endParaRPr lang="es-ES_tradnl" sz="1400">
              <a:solidFill>
                <a:srgbClr val="B30033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955585" y="2351282"/>
            <a:ext cx="1647774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solidFill>
                <a:srgbClr val="BF053A"/>
              </a:solidFill>
            </a:endParaRPr>
          </a:p>
          <a:p>
            <a:pPr algn="ctr"/>
            <a:r>
              <a:rPr lang="es-ES" sz="1400" b="1" err="1">
                <a:solidFill>
                  <a:srgbClr val="BF053A"/>
                </a:solidFill>
              </a:rPr>
              <a:t>EvAU</a:t>
            </a:r>
            <a:endParaRPr lang="es-ES" sz="1400" b="1">
              <a:solidFill>
                <a:srgbClr val="BF053A"/>
              </a:solidFill>
            </a:endParaRPr>
          </a:p>
          <a:p>
            <a:pPr algn="ctr"/>
            <a:r>
              <a:rPr lang="es-ES" sz="1400" b="1">
                <a:solidFill>
                  <a:srgbClr val="BF053A"/>
                </a:solidFill>
              </a:rPr>
              <a:t>8, 9 y 10 de junio</a:t>
            </a:r>
          </a:p>
          <a:p>
            <a:pPr algn="ctr"/>
            <a:r>
              <a:rPr lang="es-ES" sz="1400" b="1">
                <a:solidFill>
                  <a:srgbClr val="BF053A"/>
                </a:solidFill>
              </a:rPr>
              <a:t>4, 5 y 6 de julio</a:t>
            </a:r>
          </a:p>
          <a:p>
            <a:pPr algn="ctr"/>
            <a:endParaRPr lang="es-ES" sz="900" b="1">
              <a:solidFill>
                <a:srgbClr val="BF053A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291683" y="2393106"/>
            <a:ext cx="1440182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 dirty="0">
              <a:solidFill>
                <a:srgbClr val="BF053A"/>
              </a:solidFill>
            </a:endParaRP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Preinscripción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20 de junio a 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8 de julio</a:t>
            </a:r>
          </a:p>
          <a:p>
            <a:pPr algn="ctr"/>
            <a:endParaRPr lang="es-ES" sz="900" b="1" dirty="0">
              <a:solidFill>
                <a:srgbClr val="BF053A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455363" y="2386012"/>
            <a:ext cx="1546191" cy="13111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BF053A"/>
                </a:solidFill>
              </a:rPr>
              <a:t>Publicación listas admitidos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14 , 25 y 28 de julio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30 de agosto </a:t>
            </a:r>
          </a:p>
          <a:p>
            <a:pPr algn="ctr"/>
            <a:r>
              <a:rPr lang="es-ES" sz="1400" b="1" dirty="0">
                <a:solidFill>
                  <a:srgbClr val="BF053A"/>
                </a:solidFill>
              </a:rPr>
              <a:t>7 de septiembre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725052" y="2393106"/>
            <a:ext cx="1576360" cy="1273079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F053A"/>
                </a:solidFill>
              </a:rPr>
              <a:t>Matrícula</a:t>
            </a:r>
            <a:endParaRPr lang="es-ES" sz="900" b="1">
              <a:solidFill>
                <a:srgbClr val="BF053A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79205" y="2351281"/>
            <a:ext cx="1398470" cy="1273079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Solicitud beca MEFP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30 de marzo a 12 de mayo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55" y="2806882"/>
            <a:ext cx="591363" cy="4694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599" y="2833620"/>
            <a:ext cx="591363" cy="4694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38217E1-5B21-47A3-A231-AEFBC2D8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13" y="2806882"/>
            <a:ext cx="591363" cy="4694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ED18AB2-25EE-4904-8E4B-E76BC959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26" y="2810541"/>
            <a:ext cx="5913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33" y="1434223"/>
            <a:ext cx="2448272" cy="2341493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351584" y="116632"/>
            <a:ext cx="8064896" cy="576064"/>
          </a:xfrm>
          <a:prstGeom prst="roundRect">
            <a:avLst/>
          </a:prstGeom>
          <a:solidFill>
            <a:srgbClr val="B3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</a:rPr>
              <a:t>BECAS MEFP</a:t>
            </a: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8DA972DD-0CF2-416C-A3E5-6C60AD10716B}"/>
              </a:ext>
            </a:extLst>
          </p:cNvPr>
          <p:cNvSpPr/>
          <p:nvPr/>
        </p:nvSpPr>
        <p:spPr>
          <a:xfrm>
            <a:off x="5415610" y="1434223"/>
            <a:ext cx="1995385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¿Cuándo se convocan?</a:t>
            </a: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2B848873-BFFD-4B9A-93E2-14E9D2DEB349}"/>
              </a:ext>
            </a:extLst>
          </p:cNvPr>
          <p:cNvSpPr/>
          <p:nvPr/>
        </p:nvSpPr>
        <p:spPr>
          <a:xfrm>
            <a:off x="7617309" y="1434222"/>
            <a:ext cx="2559213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B30033"/>
                </a:solidFill>
              </a:rPr>
              <a:t>BOE 12/03/2022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8431FFB2-4F82-4426-B4D2-BCEAFB00C6E6}"/>
              </a:ext>
            </a:extLst>
          </p:cNvPr>
          <p:cNvSpPr/>
          <p:nvPr/>
        </p:nvSpPr>
        <p:spPr>
          <a:xfrm>
            <a:off x="7617309" y="2317053"/>
            <a:ext cx="2559213" cy="698412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B30033"/>
                </a:solidFill>
              </a:rPr>
              <a:t>Entre el 30 de marzo y el 12 de mayo</a:t>
            </a:r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80612111-8996-4790-B7DD-63049BB55946}"/>
              </a:ext>
            </a:extLst>
          </p:cNvPr>
          <p:cNvSpPr/>
          <p:nvPr/>
        </p:nvSpPr>
        <p:spPr>
          <a:xfrm>
            <a:off x="5415610" y="3199884"/>
            <a:ext cx="1995385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¿Cómo?</a:t>
            </a:r>
          </a:p>
        </p:txBody>
      </p:sp>
      <p:sp>
        <p:nvSpPr>
          <p:cNvPr id="12" name="Rectángulo redondeado 9">
            <a:extLst>
              <a:ext uri="{FF2B5EF4-FFF2-40B4-BE49-F238E27FC236}">
                <a16:creationId xmlns:a16="http://schemas.microsoft.com/office/drawing/2014/main" id="{B77F1578-3D03-4B68-AAF8-6440D6333FE0}"/>
              </a:ext>
            </a:extLst>
          </p:cNvPr>
          <p:cNvSpPr/>
          <p:nvPr/>
        </p:nvSpPr>
        <p:spPr>
          <a:xfrm>
            <a:off x="7617309" y="3217570"/>
            <a:ext cx="2559213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A través de la página web del Ministerio</a:t>
            </a:r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7E79F140-C532-4ED6-A152-1C14365EF167}"/>
              </a:ext>
            </a:extLst>
          </p:cNvPr>
          <p:cNvSpPr/>
          <p:nvPr/>
        </p:nvSpPr>
        <p:spPr>
          <a:xfrm>
            <a:off x="5415610" y="2317786"/>
            <a:ext cx="1995385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¿Cuándo se puede solicitar?</a:t>
            </a:r>
          </a:p>
        </p:txBody>
      </p:sp>
      <p:sp>
        <p:nvSpPr>
          <p:cNvPr id="15" name="Rectángulo redondeado 9">
            <a:extLst>
              <a:ext uri="{FF2B5EF4-FFF2-40B4-BE49-F238E27FC236}">
                <a16:creationId xmlns:a16="http://schemas.microsoft.com/office/drawing/2014/main" id="{77D88C1A-0E44-44F5-A918-C4FC6C868920}"/>
              </a:ext>
            </a:extLst>
          </p:cNvPr>
          <p:cNvSpPr/>
          <p:nvPr/>
        </p:nvSpPr>
        <p:spPr>
          <a:xfrm>
            <a:off x="2560589" y="4075895"/>
            <a:ext cx="2432115" cy="486953"/>
          </a:xfrm>
          <a:prstGeom prst="roundRect">
            <a:avLst/>
          </a:prstGeom>
          <a:solidFill>
            <a:srgbClr val="B30033"/>
          </a:solidFill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</a:rPr>
              <a:t>¿Qué requisitos </a:t>
            </a:r>
          </a:p>
          <a:p>
            <a:pPr algn="ctr"/>
            <a:r>
              <a:rPr lang="es-ES" sz="1400" b="1">
                <a:solidFill>
                  <a:schemeClr val="bg1"/>
                </a:solidFill>
              </a:rPr>
              <a:t>hay que cumplir?</a:t>
            </a: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08B9531F-CC9D-4843-A232-6E4B4B55EA9F}"/>
              </a:ext>
            </a:extLst>
          </p:cNvPr>
          <p:cNvSpPr/>
          <p:nvPr/>
        </p:nvSpPr>
        <p:spPr>
          <a:xfrm>
            <a:off x="5415610" y="4075895"/>
            <a:ext cx="2282767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Académicos</a:t>
            </a:r>
          </a:p>
        </p:txBody>
      </p:sp>
      <p:sp>
        <p:nvSpPr>
          <p:cNvPr id="17" name="Rectángulo redondeado 9">
            <a:extLst>
              <a:ext uri="{FF2B5EF4-FFF2-40B4-BE49-F238E27FC236}">
                <a16:creationId xmlns:a16="http://schemas.microsoft.com/office/drawing/2014/main" id="{5646C123-4E7A-4B98-AB2F-81FA2CCEEF30}"/>
              </a:ext>
            </a:extLst>
          </p:cNvPr>
          <p:cNvSpPr/>
          <p:nvPr/>
        </p:nvSpPr>
        <p:spPr>
          <a:xfrm>
            <a:off x="7893755" y="4108303"/>
            <a:ext cx="2282766" cy="486953"/>
          </a:xfrm>
          <a:prstGeom prst="roundRect">
            <a:avLst/>
          </a:prstGeom>
          <a:noFill/>
          <a:ln>
            <a:solidFill>
              <a:srgbClr val="BF053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B30033"/>
                </a:solidFill>
              </a:rPr>
              <a:t>Económicos</a:t>
            </a:r>
          </a:p>
        </p:txBody>
      </p:sp>
    </p:spTree>
    <p:extLst>
      <p:ext uri="{BB962C8B-B14F-4D97-AF65-F5344CB8AC3E}">
        <p14:creationId xmlns:p14="http://schemas.microsoft.com/office/powerpoint/2010/main" val="34297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A7E33328-6099-A845-856E-B0DE6959126F}" vid="{4CD85E7F-82F0-7C4F-9283-F608E0A4D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323</TotalTime>
  <Words>3125</Words>
  <Application>Microsoft Office PowerPoint</Application>
  <PresentationFormat>Panorámica</PresentationFormat>
  <Paragraphs>561</Paragraphs>
  <Slides>47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Tema de Office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RESIDENCIAS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Tomás Antequera Piña</cp:lastModifiedBy>
  <cp:revision>6</cp:revision>
  <dcterms:created xsi:type="dcterms:W3CDTF">2021-06-28T07:28:53Z</dcterms:created>
  <dcterms:modified xsi:type="dcterms:W3CDTF">2022-06-02T07:26:04Z</dcterms:modified>
</cp:coreProperties>
</file>