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FF0717-DC9F-4A4B-B057-7BDF0B7A554A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A07ED-EC75-41F8-A565-0D0D4969914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528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F218632A-05B1-66E0-BD40-D036A1FD48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ABED8A0B-2BC2-8FF5-B435-E586E0A48F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a-ES"/>
              <a:t>Feu clic aquí per editar l'estil de subtítols del patró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F5EECBA6-DE7D-24CA-2007-E75DE3ECE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4E76823D-30A0-4AA7-660F-CF48376E4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29B1D8F0-12EE-C8DB-652D-C0B36ADFB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6645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D052225B-B7BE-6125-6A10-664EF210C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1193A8A6-1F68-5A04-F5B6-4F46F76DD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2688064-5490-98F1-27A9-FA03D067A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2664E9CE-3F91-CBD6-5660-EEEB5926D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327DE8E7-0741-004D-40EC-A75A6159A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2556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>
            <a:extLst>
              <a:ext uri="{FF2B5EF4-FFF2-40B4-BE49-F238E27FC236}">
                <a16:creationId xmlns:a16="http://schemas.microsoft.com/office/drawing/2014/main" id="{F9F04869-5CA4-475D-8049-9EC39D682F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vertical 2">
            <a:extLst>
              <a:ext uri="{FF2B5EF4-FFF2-40B4-BE49-F238E27FC236}">
                <a16:creationId xmlns:a16="http://schemas.microsoft.com/office/drawing/2014/main" id="{BADC1042-A528-7CCF-0B49-69ADC649F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CC06889C-39DB-22E2-18C0-12AFEC568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310E142D-E217-FF39-BADA-F78D2DF67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4D2EB765-EC7D-93FE-9A68-C0882A2CE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490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1325C6FF-16B3-3C21-E5DB-681BAF13E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6FE6995B-8748-5AE8-103B-9A44F7A033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C2EAE941-9851-20B5-4887-7795E0C96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EB3592AA-E2F3-AE96-6868-C8D89600EF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ADFC7E31-BF73-2E3B-0909-A0308207E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002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07D75D7E-D333-355A-1AE0-79024BD55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04A4EC38-B4EF-DF67-2F5B-24D7A39DC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AF4E0016-2E4C-22B9-CB1B-8CE409739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AA50093E-0593-E1B4-088C-821E032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604FA745-A2CE-68B1-9568-19D994463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1791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4C99FF5-CA68-A9E6-30C4-E2AC6A41E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DCDD4EED-EDB4-8A29-F77B-24429B0FE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759E45B1-2F92-8BB4-5B40-671B092B50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9F7900D4-8CB9-DD22-B64F-0968FBBD0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F3D354C5-1E1E-1D26-E07A-5ABCDF815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2F6A40F0-0C40-DFE4-9312-42871C85E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033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1B40DC6F-D6BE-7F8C-6657-063ACBC6A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5E0EFF70-D658-4288-8AE1-7140526268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4" name="Contenidor de contingut 3">
            <a:extLst>
              <a:ext uri="{FF2B5EF4-FFF2-40B4-BE49-F238E27FC236}">
                <a16:creationId xmlns:a16="http://schemas.microsoft.com/office/drawing/2014/main" id="{3D84160D-09A7-B385-91BB-0C764D1CA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5" name="Contenidor de text 4">
            <a:extLst>
              <a:ext uri="{FF2B5EF4-FFF2-40B4-BE49-F238E27FC236}">
                <a16:creationId xmlns:a16="http://schemas.microsoft.com/office/drawing/2014/main" id="{B05D4BA0-2BCA-33E7-8B84-82A43456E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6" name="Contenidor de contingut 5">
            <a:extLst>
              <a:ext uri="{FF2B5EF4-FFF2-40B4-BE49-F238E27FC236}">
                <a16:creationId xmlns:a16="http://schemas.microsoft.com/office/drawing/2014/main" id="{5D22409C-4BF8-1053-E365-808432EC98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7" name="Contenidor de data 6">
            <a:extLst>
              <a:ext uri="{FF2B5EF4-FFF2-40B4-BE49-F238E27FC236}">
                <a16:creationId xmlns:a16="http://schemas.microsoft.com/office/drawing/2014/main" id="{EF0090CD-7F8A-669C-F01E-3D4314E5D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8" name="Contenidor de peu de pàgina 7">
            <a:extLst>
              <a:ext uri="{FF2B5EF4-FFF2-40B4-BE49-F238E27FC236}">
                <a16:creationId xmlns:a16="http://schemas.microsoft.com/office/drawing/2014/main" id="{A23A2773-A44C-8491-EB88-1918C89C7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>
            <a:extLst>
              <a:ext uri="{FF2B5EF4-FFF2-40B4-BE49-F238E27FC236}">
                <a16:creationId xmlns:a16="http://schemas.microsoft.com/office/drawing/2014/main" id="{07D558C1-ED71-E17A-8EC8-3EB192FB3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8673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49884D7F-26E9-5AE6-B09C-C085BFD5E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data 2">
            <a:extLst>
              <a:ext uri="{FF2B5EF4-FFF2-40B4-BE49-F238E27FC236}">
                <a16:creationId xmlns:a16="http://schemas.microsoft.com/office/drawing/2014/main" id="{FFA8CC88-A676-0F30-7403-3A5C2C9BA7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4" name="Contenidor de peu de pàgina 3">
            <a:extLst>
              <a:ext uri="{FF2B5EF4-FFF2-40B4-BE49-F238E27FC236}">
                <a16:creationId xmlns:a16="http://schemas.microsoft.com/office/drawing/2014/main" id="{79D29BAA-8389-9AAF-9454-159E5F18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>
            <a:extLst>
              <a:ext uri="{FF2B5EF4-FFF2-40B4-BE49-F238E27FC236}">
                <a16:creationId xmlns:a16="http://schemas.microsoft.com/office/drawing/2014/main" id="{B8018130-F005-C2D7-B0E6-2EA76D197A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895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>
            <a:extLst>
              <a:ext uri="{FF2B5EF4-FFF2-40B4-BE49-F238E27FC236}">
                <a16:creationId xmlns:a16="http://schemas.microsoft.com/office/drawing/2014/main" id="{16228C71-2066-19CC-353B-98CE90F9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3" name="Contenidor de peu de pàgina 2">
            <a:extLst>
              <a:ext uri="{FF2B5EF4-FFF2-40B4-BE49-F238E27FC236}">
                <a16:creationId xmlns:a16="http://schemas.microsoft.com/office/drawing/2014/main" id="{584B7CE1-4315-FF18-3356-C5FCD241D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>
            <a:extLst>
              <a:ext uri="{FF2B5EF4-FFF2-40B4-BE49-F238E27FC236}">
                <a16:creationId xmlns:a16="http://schemas.microsoft.com/office/drawing/2014/main" id="{7CA9107B-2A29-41F5-92C8-B19F3F0BA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0072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B0E7C918-15DB-D939-FBD1-EE3239F2A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4CC2295F-8F0A-551E-C40B-AE1C8A419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65ABFE85-A7AE-DD0C-1EC4-C729277ECF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56B98AC8-41BF-4CC4-F73F-6781D6E8BE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7DB2088B-2E5F-B876-E1F3-7FBD9767A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DED854F2-B498-5BED-7110-11129CA99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26741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EC1A6EA2-6253-A80F-C6F6-8D33BFB04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'imatge 2">
            <a:extLst>
              <a:ext uri="{FF2B5EF4-FFF2-40B4-BE49-F238E27FC236}">
                <a16:creationId xmlns:a16="http://schemas.microsoft.com/office/drawing/2014/main" id="{C7373B2D-0AD7-43CF-A9AF-29A91F0040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>
            <a:extLst>
              <a:ext uri="{FF2B5EF4-FFF2-40B4-BE49-F238E27FC236}">
                <a16:creationId xmlns:a16="http://schemas.microsoft.com/office/drawing/2014/main" id="{02D0A08D-0CD5-EBB5-8B5A-CEF420A3EA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a-ES"/>
              <a:t>Feu clic per editar els estils del text del patró</a:t>
            </a:r>
          </a:p>
        </p:txBody>
      </p:sp>
      <p:sp>
        <p:nvSpPr>
          <p:cNvPr id="5" name="Contenidor de data 4">
            <a:extLst>
              <a:ext uri="{FF2B5EF4-FFF2-40B4-BE49-F238E27FC236}">
                <a16:creationId xmlns:a16="http://schemas.microsoft.com/office/drawing/2014/main" id="{7CE56874-752C-2A32-E62D-E016225BA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6" name="Contenidor de peu de pàgina 5">
            <a:extLst>
              <a:ext uri="{FF2B5EF4-FFF2-40B4-BE49-F238E27FC236}">
                <a16:creationId xmlns:a16="http://schemas.microsoft.com/office/drawing/2014/main" id="{0057ADBF-E643-9829-CD0F-3849677A4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>
            <a:extLst>
              <a:ext uri="{FF2B5EF4-FFF2-40B4-BE49-F238E27FC236}">
                <a16:creationId xmlns:a16="http://schemas.microsoft.com/office/drawing/2014/main" id="{E335B2CE-5E9E-CE63-5D12-A6939AC11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6297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21C6C942-2ED1-FBBE-22F1-959F390A2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  <a:endParaRPr lang="es-ES"/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1A70E651-165B-148E-D9CB-F82331D6C5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  <a:endParaRPr lang="es-ES"/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77BFBBB7-2B15-DF1C-3D8F-10F76E50BF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18360-19E4-430A-9513-51B6BADF33AE}" type="datetimeFigureOut">
              <a:rPr lang="es-ES" smtClean="0"/>
              <a:t>15/07/2022</a:t>
            </a:fld>
            <a:endParaRPr lang="es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4CBEFE2C-739D-9442-2A68-4B892C5482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BCA1BC6B-5674-11CB-938E-BAE7204B9B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FE4EDB-536B-4CD7-B44C-3F451171A59B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6001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6CDBCE12-DB34-C529-06F3-BEA2BE9DBF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2136EE76-5CDC-CD01-C676-8365BB754C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n 9" descr="col1-.png">
            <a:extLst>
              <a:ext uri="{FF2B5EF4-FFF2-40B4-BE49-F238E27FC236}">
                <a16:creationId xmlns:a16="http://schemas.microsoft.com/office/drawing/2014/main" id="{7D058896-1054-3830-9198-582AF86C55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" r="-196" b="24671"/>
          <a:stretch/>
        </p:blipFill>
        <p:spPr>
          <a:xfrm>
            <a:off x="0" y="-5680"/>
            <a:ext cx="12262104" cy="68636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2413F10-C2A9-3087-D0FA-43B21FFE94E1}"/>
              </a:ext>
            </a:extLst>
          </p:cNvPr>
          <p:cNvSpPr/>
          <p:nvPr/>
        </p:nvSpPr>
        <p:spPr>
          <a:xfrm>
            <a:off x="1016000" y="812800"/>
            <a:ext cx="10861965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ca-E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Premio </a:t>
            </a:r>
            <a:r>
              <a:rPr lang="ca-E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Cátedra</a:t>
            </a:r>
            <a:r>
              <a:rPr lang="ca-E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Manuel Ballbé SHDG-Securitas</a:t>
            </a:r>
          </a:p>
          <a:p>
            <a:pPr algn="just"/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mejor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trabajo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investigación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proyecto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profesional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relacionado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con la Seguridad Humana y el </a:t>
            </a:r>
            <a:r>
              <a:rPr lang="ca-ES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Derecho</a:t>
            </a:r>
            <a:r>
              <a:rPr lang="ca-ES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Global.</a:t>
            </a:r>
            <a:endParaRPr lang="es-ES" b="1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a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69051AD0-1A02-9BC3-5F3B-9212E63B21DF}"/>
              </a:ext>
            </a:extLst>
          </p:cNvPr>
          <p:cNvSpPr txBox="1"/>
          <p:nvPr/>
        </p:nvSpPr>
        <p:spPr>
          <a:xfrm>
            <a:off x="834501" y="1996158"/>
            <a:ext cx="3773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000" b="1" dirty="0"/>
              <a:t>BASES DE LA CONVOCATORIA</a:t>
            </a:r>
            <a:endParaRPr lang="es-ES" sz="2000" b="1" dirty="0"/>
          </a:p>
        </p:txBody>
      </p:sp>
      <p:sp>
        <p:nvSpPr>
          <p:cNvPr id="7" name="QuadreDeText 6">
            <a:extLst>
              <a:ext uri="{FF2B5EF4-FFF2-40B4-BE49-F238E27FC236}">
                <a16:creationId xmlns:a16="http://schemas.microsoft.com/office/drawing/2014/main" id="{15AD2184-F020-3CF4-8A30-3FA0ABA4C7EC}"/>
              </a:ext>
            </a:extLst>
          </p:cNvPr>
          <p:cNvSpPr txBox="1"/>
          <p:nvPr/>
        </p:nvSpPr>
        <p:spPr>
          <a:xfrm>
            <a:off x="701965" y="2396268"/>
            <a:ext cx="52333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ca-ES" b="1" dirty="0">
                <a:solidFill>
                  <a:srgbClr val="000000"/>
                </a:solidFill>
              </a:rPr>
              <a:t>1-</a:t>
            </a:r>
            <a:r>
              <a:rPr lang="ca-ES" sz="1200" b="1" dirty="0"/>
              <a:t> </a:t>
            </a:r>
            <a:r>
              <a:rPr lang="es-ES" sz="12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  <a:r>
              <a:rPr lang="es-ES" b="1" i="0" u="none" strike="noStrike" baseline="0" dirty="0">
                <a:solidFill>
                  <a:srgbClr val="000000"/>
                </a:solidFill>
              </a:rPr>
              <a:t>Objeto de la convocatoria </a:t>
            </a:r>
          </a:p>
          <a:p>
            <a:pPr algn="l"/>
            <a:endParaRPr lang="es-ES" b="1" i="0" u="none" strike="noStrike" baseline="0" dirty="0">
              <a:solidFill>
                <a:srgbClr val="000000"/>
              </a:solidFill>
            </a:endParaRPr>
          </a:p>
          <a:p>
            <a:pPr algn="just"/>
            <a:r>
              <a:rPr lang="es-ES" sz="120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Este Premio pretende reconocer el mérito de aquellas personas investigadoras que estén realizando una labor profesional o académica destacada de relevancia nacional o internacional en sus respectivas áreas de investigación y campos científicos, y que contribuyan excepcionalmente al avance de la ciencia, a la transferencia de tecnología y a la innovación de la regulación, todo ello para su aplicación práctica en el campo de la seguridad privada y en especial, al papel de la mujer. </a:t>
            </a:r>
          </a:p>
          <a:p>
            <a:pPr algn="just"/>
            <a:endParaRPr lang="es-E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 Se primarán aquellos proyectos de ciencias sociales, tecnología o ciencia que ofrezcan </a:t>
            </a: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1. soluciones innovadoras en digitalización de la seguridad privada, seguridad holística, servicios remotos, protección contra incendios y seguridad electrónica. </a:t>
            </a: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2. Soluciones de seguridad privada desde una visión de género innovadora. </a:t>
            </a:r>
          </a:p>
        </p:txBody>
      </p:sp>
      <p:sp>
        <p:nvSpPr>
          <p:cNvPr id="8" name="QuadreDeText 7">
            <a:extLst>
              <a:ext uri="{FF2B5EF4-FFF2-40B4-BE49-F238E27FC236}">
                <a16:creationId xmlns:a16="http://schemas.microsoft.com/office/drawing/2014/main" id="{68B8A090-32E3-6662-02BA-F290B5233AB6}"/>
              </a:ext>
            </a:extLst>
          </p:cNvPr>
          <p:cNvSpPr txBox="1"/>
          <p:nvPr/>
        </p:nvSpPr>
        <p:spPr>
          <a:xfrm>
            <a:off x="6451600" y="2139518"/>
            <a:ext cx="5426365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120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Las personas solicitantes deberán presentar una investigación académica o proyecto profesional altamente significativo para la seguridad privada, dentro de su especialidad. </a:t>
            </a: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Se admitirán proyectos de tesis, o tesis ya defendidas, así como proyectos de grupos de investigación consolidados o no, o de investigadores individuales de cualquier rama de la ciencia. </a:t>
            </a:r>
          </a:p>
          <a:p>
            <a:endParaRPr lang="es-ES" b="1" dirty="0">
              <a:solidFill>
                <a:srgbClr val="000000"/>
              </a:solidFill>
            </a:endParaRPr>
          </a:p>
          <a:p>
            <a:r>
              <a:rPr lang="es-ES" b="1" dirty="0">
                <a:solidFill>
                  <a:srgbClr val="000000"/>
                </a:solidFill>
              </a:rPr>
              <a:t>2. Características del premio </a:t>
            </a:r>
          </a:p>
          <a:p>
            <a:endParaRPr lang="es-ES" b="1" dirty="0">
              <a:solidFill>
                <a:srgbClr val="000000"/>
              </a:solidFill>
            </a:endParaRP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Este premio está dotado con la cantidad de 3.000 euros y los finalistas recibirán una mención especial. </a:t>
            </a: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El trabajo premiado será presentado y expuesto en el Congreso Internacional sobre Seguridad Humana y Derecho Global que se celebrará durante el curso 2022-2023 en la UAB. </a:t>
            </a:r>
          </a:p>
          <a:p>
            <a:pPr algn="just"/>
            <a:r>
              <a:rPr lang="es-ES" sz="1200" dirty="0">
                <a:solidFill>
                  <a:srgbClr val="000000"/>
                </a:solidFill>
                <a:latin typeface="Verdana" panose="020B0604030504040204" pitchFamily="34" charset="0"/>
              </a:rPr>
              <a:t>La entrega del premio servirá para dar a conocer y poner en valor la labor investigadora del premiado/a por un lado, y por otro, su implicación y beneficios para la industria y los servicios de seguridad privada. </a:t>
            </a:r>
          </a:p>
        </p:txBody>
      </p:sp>
      <p:pic>
        <p:nvPicPr>
          <p:cNvPr id="18" name="Imagen 16" descr="uab-log.png">
            <a:extLst>
              <a:ext uri="{FF2B5EF4-FFF2-40B4-BE49-F238E27FC236}">
                <a16:creationId xmlns:a16="http://schemas.microsoft.com/office/drawing/2014/main" id="{2DA6702A-94F3-2E73-96AC-BA569C707A2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0045" y="320185"/>
            <a:ext cx="2179394" cy="300200"/>
          </a:xfrm>
          <a:prstGeom prst="rect">
            <a:avLst/>
          </a:prstGeom>
        </p:spPr>
      </p:pic>
      <p:sp>
        <p:nvSpPr>
          <p:cNvPr id="19" name="AutoShape 2">
            <a:extLst>
              <a:ext uri="{FF2B5EF4-FFF2-40B4-BE49-F238E27FC236}">
                <a16:creationId xmlns:a16="http://schemas.microsoft.com/office/drawing/2014/main" id="{AFFBA744-5A06-72B6-F70C-309FD040C78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21" name="Rectangle 7">
            <a:extLst>
              <a:ext uri="{FF2B5EF4-FFF2-40B4-BE49-F238E27FC236}">
                <a16:creationId xmlns:a16="http://schemas.microsoft.com/office/drawing/2014/main" id="{BA345BC6-4B5E-DC00-E320-7B400BCFE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22" name="Rectangle 8">
            <a:extLst>
              <a:ext uri="{FF2B5EF4-FFF2-40B4-BE49-F238E27FC236}">
                <a16:creationId xmlns:a16="http://schemas.microsoft.com/office/drawing/2014/main" id="{30137F4E-C8E0-C5F3-19DE-3B0B653C37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874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42570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>
            <a:extLst>
              <a:ext uri="{FF2B5EF4-FFF2-40B4-BE49-F238E27FC236}">
                <a16:creationId xmlns:a16="http://schemas.microsoft.com/office/drawing/2014/main" id="{6CDBCE12-DB34-C529-06F3-BEA2BE9DBF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Subtítol 2">
            <a:extLst>
              <a:ext uri="{FF2B5EF4-FFF2-40B4-BE49-F238E27FC236}">
                <a16:creationId xmlns:a16="http://schemas.microsoft.com/office/drawing/2014/main" id="{2136EE76-5CDC-CD01-C676-8365BB754C4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Imagen 9" descr="col1-.png">
            <a:extLst>
              <a:ext uri="{FF2B5EF4-FFF2-40B4-BE49-F238E27FC236}">
                <a16:creationId xmlns:a16="http://schemas.microsoft.com/office/drawing/2014/main" id="{7D058896-1054-3830-9198-582AF86C554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" r="-196" b="24671"/>
          <a:stretch/>
        </p:blipFill>
        <p:spPr>
          <a:xfrm>
            <a:off x="0" y="25400"/>
            <a:ext cx="12262104" cy="68636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2413F10-C2A9-3087-D0FA-43B21FFE94E1}"/>
              </a:ext>
            </a:extLst>
          </p:cNvPr>
          <p:cNvSpPr/>
          <p:nvPr/>
        </p:nvSpPr>
        <p:spPr>
          <a:xfrm>
            <a:off x="1016000" y="812800"/>
            <a:ext cx="10861965" cy="169277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/>
            <a:r>
              <a:rPr lang="ca-E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Premio </a:t>
            </a:r>
            <a:r>
              <a:rPr lang="ca-ES" sz="3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Cátedra</a:t>
            </a:r>
            <a:r>
              <a:rPr lang="ca-ES" sz="3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Manuel Ballbé SHDG-Securitas</a:t>
            </a:r>
          </a:p>
          <a:p>
            <a:pPr algn="just"/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al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mejor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trabajo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de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investigación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o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proyecto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profesional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relacionado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con la Seguridad Humana y el </a:t>
            </a:r>
            <a:r>
              <a:rPr lang="ca-ES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Derecho</a:t>
            </a:r>
            <a:r>
              <a:rPr lang="ca-E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Global</a:t>
            </a:r>
            <a:r>
              <a:rPr lang="ca-ES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  <a:endParaRPr lang="es-ES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ca-ES" sz="32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69051AD0-1A02-9BC3-5F3B-9212E63B21DF}"/>
              </a:ext>
            </a:extLst>
          </p:cNvPr>
          <p:cNvSpPr txBox="1"/>
          <p:nvPr/>
        </p:nvSpPr>
        <p:spPr>
          <a:xfrm>
            <a:off x="834501" y="1996158"/>
            <a:ext cx="37730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b="1" dirty="0"/>
          </a:p>
        </p:txBody>
      </p:sp>
      <p:sp>
        <p:nvSpPr>
          <p:cNvPr id="7" name="QuadreDeText 6">
            <a:extLst>
              <a:ext uri="{FF2B5EF4-FFF2-40B4-BE49-F238E27FC236}">
                <a16:creationId xmlns:a16="http://schemas.microsoft.com/office/drawing/2014/main" id="{15AD2184-F020-3CF4-8A30-3FA0ABA4C7EC}"/>
              </a:ext>
            </a:extLst>
          </p:cNvPr>
          <p:cNvSpPr txBox="1"/>
          <p:nvPr/>
        </p:nvSpPr>
        <p:spPr>
          <a:xfrm>
            <a:off x="710214" y="2396269"/>
            <a:ext cx="534435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>
                <a:solidFill>
                  <a:srgbClr val="000000"/>
                </a:solidFill>
              </a:rPr>
              <a:t>3- </a:t>
            </a:r>
            <a:r>
              <a:rPr lang="es-ES" b="1" dirty="0">
                <a:solidFill>
                  <a:srgbClr val="000000"/>
                </a:solidFill>
              </a:rPr>
              <a:t>Solicitudes, documentación y plazo de presentación</a:t>
            </a:r>
          </a:p>
          <a:p>
            <a:endParaRPr lang="es-ES" dirty="0">
              <a:solidFill>
                <a:srgbClr val="000000"/>
              </a:solidFill>
            </a:endParaRP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Los solicitantes deben presentar: </a:t>
            </a: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1. Un vídeo explicativo de 5 minutos aproximadamente sobre la investigación o proyecto profesional </a:t>
            </a: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2. Una memoria de aproximadamente 15 páginas </a:t>
            </a: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3. Un CV abreviado normalizado y un resumen de 300 palabras de los trabajos realizados en los últimos 3 años. </a:t>
            </a:r>
          </a:p>
          <a:p>
            <a:endParaRPr lang="es-ES" sz="12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El plazo de presentación de solicitudes será desde el 15 de julio, hasta el 30 de noviembre de 2022. </a:t>
            </a: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La presentación de las solicitudes se realizará a través del gestor de peticiones de la Secretaría de la </a:t>
            </a:r>
            <a:r>
              <a:rPr lang="es-ES" sz="12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Cátedra MB-SHDG Securitas a través del correo catedra.manuel.ballbe@uab.cat </a:t>
            </a:r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indicando “Premio Cátedra 2022”. </a:t>
            </a:r>
            <a:endParaRPr lang="es-ES" sz="12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8" name="QuadreDeText 7">
            <a:extLst>
              <a:ext uri="{FF2B5EF4-FFF2-40B4-BE49-F238E27FC236}">
                <a16:creationId xmlns:a16="http://schemas.microsoft.com/office/drawing/2014/main" id="{68B8A090-32E3-6662-02BA-F290B5233AB6}"/>
              </a:ext>
            </a:extLst>
          </p:cNvPr>
          <p:cNvSpPr txBox="1"/>
          <p:nvPr/>
        </p:nvSpPr>
        <p:spPr>
          <a:xfrm>
            <a:off x="6548481" y="2102504"/>
            <a:ext cx="516644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es-ES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s-ES" b="1" dirty="0">
                <a:solidFill>
                  <a:srgbClr val="000000"/>
                </a:solidFill>
              </a:rPr>
              <a:t>4. Evaluación de los trabajos</a:t>
            </a:r>
            <a:r>
              <a:rPr lang="es-ES" sz="1800" b="1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 </a:t>
            </a:r>
          </a:p>
          <a:p>
            <a:endParaRPr lang="es-ES" sz="18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El candidato para optar al premio será elegido por una Comisión compuesta por 3 miembros, uno de los cuales será designado por la Presidenta de la Cátedra, otro por la delegada de Securitas en la Cátedra, y otro por el Vicerrector de Investigación de la UAB. </a:t>
            </a:r>
          </a:p>
          <a:p>
            <a:endParaRPr lang="es-ES" sz="1200" b="0" i="0" u="none" strike="noStrike" baseline="0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Cualquier interpretación de estas bases corresponde al Consejo Directivo y su decisión será inapelable. </a:t>
            </a:r>
          </a:p>
          <a:p>
            <a:r>
              <a:rPr lang="es-ES" sz="1200" b="0" i="0" u="none" strike="noStrike" baseline="0" dirty="0">
                <a:solidFill>
                  <a:srgbClr val="000000"/>
                </a:solidFill>
                <a:latin typeface="Verdana" panose="020B0604030504040204" pitchFamily="34" charset="0"/>
              </a:rPr>
              <a:t>La resolución de la concesión del premio, de conformidad con el fallo emitido por la Comisión se efectuará durante el mes de diciembre de 2022 por la Directora de la Cátedra y se publicará en su web. </a:t>
            </a:r>
            <a:endParaRPr lang="es-ES" sz="12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sp>
        <p:nvSpPr>
          <p:cNvPr id="9" name="QuadreDeText 8">
            <a:extLst>
              <a:ext uri="{FF2B5EF4-FFF2-40B4-BE49-F238E27FC236}">
                <a16:creationId xmlns:a16="http://schemas.microsoft.com/office/drawing/2014/main" id="{97917B4B-E080-0A79-8068-1F482A023951}"/>
              </a:ext>
            </a:extLst>
          </p:cNvPr>
          <p:cNvSpPr txBox="1"/>
          <p:nvPr/>
        </p:nvSpPr>
        <p:spPr>
          <a:xfrm>
            <a:off x="4514850" y="5735637"/>
            <a:ext cx="383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b="1" dirty="0">
                <a:solidFill>
                  <a:schemeClr val="bg1"/>
                </a:solidFill>
              </a:rPr>
              <a:t>Catedramanuelballbe.org</a:t>
            </a:r>
          </a:p>
          <a:p>
            <a:r>
              <a:rPr lang="ca-ES" b="1" dirty="0">
                <a:solidFill>
                  <a:schemeClr val="bg1"/>
                </a:solidFill>
              </a:rPr>
              <a:t>Catedra.manuel.ballbe@uab.cat</a:t>
            </a:r>
            <a:endParaRPr lang="es-ES" b="1" dirty="0">
              <a:solidFill>
                <a:schemeClr val="bg1"/>
              </a:solidFill>
            </a:endParaRPr>
          </a:p>
        </p:txBody>
      </p:sp>
      <p:pic>
        <p:nvPicPr>
          <p:cNvPr id="10" name="Imagen 16" descr="uab-log.png">
            <a:extLst>
              <a:ext uri="{FF2B5EF4-FFF2-40B4-BE49-F238E27FC236}">
                <a16:creationId xmlns:a16="http://schemas.microsoft.com/office/drawing/2014/main" id="{3294572A-ADEB-5B2A-2A0B-71204B92E6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0975" y="5876092"/>
            <a:ext cx="2179394" cy="300200"/>
          </a:xfrm>
          <a:prstGeom prst="rect">
            <a:avLst/>
          </a:prstGeom>
        </p:spPr>
      </p:pic>
      <p:pic>
        <p:nvPicPr>
          <p:cNvPr id="11" name="Imatge 10">
            <a:extLst>
              <a:ext uri="{FF2B5EF4-FFF2-40B4-BE49-F238E27FC236}">
                <a16:creationId xmlns:a16="http://schemas.microsoft.com/office/drawing/2014/main" id="{F456C0EC-8807-3AB8-12E2-6598EB2F84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0158" y="5595261"/>
            <a:ext cx="2379585" cy="927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92253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576</Words>
  <Application>Microsoft Office PowerPoint</Application>
  <PresentationFormat>Pantalla panoràmica</PresentationFormat>
  <Paragraphs>39</Paragraphs>
  <Slides>2</Slides>
  <Notes>0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l'Office</vt:lpstr>
      <vt:lpstr>Presentació del PowerPoint</vt:lpstr>
      <vt:lpstr>Presentació del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Marta Delgado Galera</dc:creator>
  <cp:lastModifiedBy>Marta Delgado Galera</cp:lastModifiedBy>
  <cp:revision>8</cp:revision>
  <dcterms:created xsi:type="dcterms:W3CDTF">2022-07-12T09:19:53Z</dcterms:created>
  <dcterms:modified xsi:type="dcterms:W3CDTF">2022-07-15T06:43:52Z</dcterms:modified>
</cp:coreProperties>
</file>